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2">
  <p:sldMasterIdLst>
    <p:sldMasterId id="2147483675" r:id="rId2"/>
  </p:sldMasterIdLst>
  <p:notesMasterIdLst>
    <p:notesMasterId r:id="rId67"/>
  </p:notesMasterIdLst>
  <p:handoutMasterIdLst>
    <p:handoutMasterId r:id="rId68"/>
  </p:handoutMasterIdLst>
  <p:sldIdLst>
    <p:sldId id="434" r:id="rId3"/>
    <p:sldId id="836" r:id="rId4"/>
    <p:sldId id="835" r:id="rId5"/>
    <p:sldId id="802" r:id="rId6"/>
    <p:sldId id="850" r:id="rId7"/>
    <p:sldId id="837" r:id="rId8"/>
    <p:sldId id="851" r:id="rId9"/>
    <p:sldId id="838" r:id="rId10"/>
    <p:sldId id="852" r:id="rId11"/>
    <p:sldId id="284" r:id="rId12"/>
    <p:sldId id="846" r:id="rId13"/>
    <p:sldId id="853" r:id="rId14"/>
    <p:sldId id="847" r:id="rId15"/>
    <p:sldId id="854" r:id="rId16"/>
    <p:sldId id="805" r:id="rId17"/>
    <p:sldId id="806" r:id="rId18"/>
    <p:sldId id="858" r:id="rId19"/>
    <p:sldId id="820" r:id="rId20"/>
    <p:sldId id="807" r:id="rId21"/>
    <p:sldId id="855" r:id="rId22"/>
    <p:sldId id="821" r:id="rId23"/>
    <p:sldId id="809" r:id="rId24"/>
    <p:sldId id="856" r:id="rId25"/>
    <p:sldId id="825" r:id="rId26"/>
    <p:sldId id="839" r:id="rId27"/>
    <p:sldId id="840" r:id="rId28"/>
    <p:sldId id="812" r:id="rId29"/>
    <p:sldId id="813" r:id="rId30"/>
    <p:sldId id="814" r:id="rId31"/>
    <p:sldId id="842" r:id="rId32"/>
    <p:sldId id="815" r:id="rId33"/>
    <p:sldId id="848" r:id="rId34"/>
    <p:sldId id="816" r:id="rId35"/>
    <p:sldId id="817" r:id="rId36"/>
    <p:sldId id="823" r:id="rId37"/>
    <p:sldId id="843" r:id="rId38"/>
    <p:sldId id="845" r:id="rId39"/>
    <p:sldId id="859" r:id="rId40"/>
    <p:sldId id="818" r:id="rId41"/>
    <p:sldId id="830" r:id="rId42"/>
    <p:sldId id="829" r:id="rId43"/>
    <p:sldId id="819" r:id="rId44"/>
    <p:sldId id="833" r:id="rId45"/>
    <p:sldId id="844" r:id="rId46"/>
    <p:sldId id="857" r:id="rId47"/>
    <p:sldId id="849" r:id="rId48"/>
    <p:sldId id="257" r:id="rId49"/>
    <p:sldId id="263" r:id="rId50"/>
    <p:sldId id="260" r:id="rId51"/>
    <p:sldId id="261" r:id="rId52"/>
    <p:sldId id="262" r:id="rId53"/>
    <p:sldId id="264" r:id="rId54"/>
    <p:sldId id="265" r:id="rId55"/>
    <p:sldId id="266" r:id="rId56"/>
    <p:sldId id="270" r:id="rId57"/>
    <p:sldId id="272" r:id="rId58"/>
    <p:sldId id="271" r:id="rId59"/>
    <p:sldId id="273" r:id="rId60"/>
    <p:sldId id="274" r:id="rId61"/>
    <p:sldId id="275" r:id="rId62"/>
    <p:sldId id="276" r:id="rId63"/>
    <p:sldId id="280" r:id="rId64"/>
    <p:sldId id="281" r:id="rId65"/>
    <p:sldId id="541" r:id="rId6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1" autoAdjust="0"/>
    <p:restoredTop sz="76729" autoAdjust="0"/>
  </p:normalViewPr>
  <p:slideViewPr>
    <p:cSldViewPr>
      <p:cViewPr varScale="1">
        <p:scale>
          <a:sx n="95" d="100"/>
          <a:sy n="95" d="100"/>
        </p:scale>
        <p:origin x="1502" y="72"/>
      </p:cViewPr>
      <p:guideLst>
        <p:guide pos="3840"/>
        <p:guide orient="horz" pos="2160"/>
      </p:guideLst>
    </p:cSldViewPr>
  </p:slideViewPr>
  <p:notesTextViewPr>
    <p:cViewPr>
      <p:scale>
        <a:sx n="75" d="100"/>
        <a:sy n="75" d="100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283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C0AF04-1EB9-4FFF-99AB-F6DCFE0E1AF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35A5111-C6CA-4819-BA4F-3FBCDFD57559}">
      <dgm:prSet phldrT="[Tekst]"/>
      <dgm:spPr/>
      <dgm:t>
        <a:bodyPr/>
        <a:lstStyle/>
        <a:p>
          <a:r>
            <a:rPr lang="pl-PL" dirty="0"/>
            <a:t>Etap oceny formalno-merytorycznej</a:t>
          </a:r>
        </a:p>
      </dgm:t>
    </dgm:pt>
    <dgm:pt modelId="{979418F2-20E7-41F6-8DAB-85E8C2F294E7}" type="parTrans" cxnId="{00F3085A-73B1-431C-8A93-50839C4EE282}">
      <dgm:prSet/>
      <dgm:spPr/>
      <dgm:t>
        <a:bodyPr/>
        <a:lstStyle/>
        <a:p>
          <a:endParaRPr lang="pl-PL"/>
        </a:p>
      </dgm:t>
    </dgm:pt>
    <dgm:pt modelId="{F92727DB-31F0-4A08-A97B-157B5DD229EE}" type="sibTrans" cxnId="{00F3085A-73B1-431C-8A93-50839C4EE282}">
      <dgm:prSet/>
      <dgm:spPr/>
      <dgm:t>
        <a:bodyPr/>
        <a:lstStyle/>
        <a:p>
          <a:endParaRPr lang="pl-PL"/>
        </a:p>
      </dgm:t>
    </dgm:pt>
    <dgm:pt modelId="{1C367717-A5A7-4BD9-9B1C-9C3ED9EE0808}">
      <dgm:prSet phldrT="[Tekst]"/>
      <dgm:spPr/>
      <dgm:t>
        <a:bodyPr/>
        <a:lstStyle/>
        <a:p>
          <a:r>
            <a:rPr lang="pl-PL" dirty="0"/>
            <a:t>Kryteria horyzontalne</a:t>
          </a:r>
        </a:p>
      </dgm:t>
    </dgm:pt>
    <dgm:pt modelId="{6D48ADDC-EFB3-4279-8452-803AA2367E77}" type="parTrans" cxnId="{F72E63B3-C3F6-4AD7-8926-ED2EFBE69A29}">
      <dgm:prSet/>
      <dgm:spPr/>
      <dgm:t>
        <a:bodyPr/>
        <a:lstStyle/>
        <a:p>
          <a:endParaRPr lang="pl-PL"/>
        </a:p>
      </dgm:t>
    </dgm:pt>
    <dgm:pt modelId="{AA60D548-7980-4050-846C-33611CB5BB7F}" type="sibTrans" cxnId="{F72E63B3-C3F6-4AD7-8926-ED2EFBE69A29}">
      <dgm:prSet/>
      <dgm:spPr/>
      <dgm:t>
        <a:bodyPr/>
        <a:lstStyle/>
        <a:p>
          <a:endParaRPr lang="pl-PL"/>
        </a:p>
      </dgm:t>
    </dgm:pt>
    <dgm:pt modelId="{C57B774A-6910-4528-BA88-49D789043E46}">
      <dgm:prSet phldrT="[Tekst]"/>
      <dgm:spPr/>
      <dgm:t>
        <a:bodyPr/>
        <a:lstStyle/>
        <a:p>
          <a:r>
            <a:rPr lang="pl-PL" dirty="0"/>
            <a:t>Kryteria merytoryczne</a:t>
          </a:r>
        </a:p>
      </dgm:t>
    </dgm:pt>
    <dgm:pt modelId="{588F6794-3CF7-46C9-AEF8-051A7C3F5FD4}" type="parTrans" cxnId="{564F1E08-04C8-449D-9B4A-21F1F30713FF}">
      <dgm:prSet/>
      <dgm:spPr/>
      <dgm:t>
        <a:bodyPr/>
        <a:lstStyle/>
        <a:p>
          <a:endParaRPr lang="pl-PL"/>
        </a:p>
      </dgm:t>
    </dgm:pt>
    <dgm:pt modelId="{6A4B3CDC-F751-4E85-BDC1-4660C2A24CAC}" type="sibTrans" cxnId="{564F1E08-04C8-449D-9B4A-21F1F30713FF}">
      <dgm:prSet/>
      <dgm:spPr/>
      <dgm:t>
        <a:bodyPr/>
        <a:lstStyle/>
        <a:p>
          <a:endParaRPr lang="pl-PL"/>
        </a:p>
      </dgm:t>
    </dgm:pt>
    <dgm:pt modelId="{2725C138-386E-4A02-8814-31B953D7C6F3}">
      <dgm:prSet phldrT="[Tekst]"/>
      <dgm:spPr/>
      <dgm:t>
        <a:bodyPr/>
        <a:lstStyle/>
        <a:p>
          <a:r>
            <a:rPr lang="pl-PL" dirty="0"/>
            <a:t>Kryteria dostępu</a:t>
          </a:r>
        </a:p>
      </dgm:t>
    </dgm:pt>
    <dgm:pt modelId="{9A3F01B3-62E2-460C-96AD-66D4104FD862}" type="parTrans" cxnId="{1736FAFA-DF3F-4791-B620-7CCCD8841CE0}">
      <dgm:prSet/>
      <dgm:spPr/>
      <dgm:t>
        <a:bodyPr/>
        <a:lstStyle/>
        <a:p>
          <a:endParaRPr lang="pl-PL"/>
        </a:p>
      </dgm:t>
    </dgm:pt>
    <dgm:pt modelId="{3AC9D805-AB37-4577-AF18-ADB0387D3840}" type="sibTrans" cxnId="{1736FAFA-DF3F-4791-B620-7CCCD8841CE0}">
      <dgm:prSet/>
      <dgm:spPr/>
      <dgm:t>
        <a:bodyPr/>
        <a:lstStyle/>
        <a:p>
          <a:endParaRPr lang="pl-PL"/>
        </a:p>
      </dgm:t>
    </dgm:pt>
    <dgm:pt modelId="{A79DD148-35FA-4584-A1B5-81814BB9E6F4}">
      <dgm:prSet phldrT="[Tekst]"/>
      <dgm:spPr/>
      <dgm:t>
        <a:bodyPr/>
        <a:lstStyle/>
        <a:p>
          <a:r>
            <a:rPr lang="pl-PL" dirty="0"/>
            <a:t>Etap negocjacji</a:t>
          </a:r>
        </a:p>
      </dgm:t>
    </dgm:pt>
    <dgm:pt modelId="{3C4BFFD9-98C0-474D-BEFE-1FAD8FBC5B7B}" type="parTrans" cxnId="{78729F5D-5FC9-44FD-8085-DBB016FA3908}">
      <dgm:prSet/>
      <dgm:spPr/>
      <dgm:t>
        <a:bodyPr/>
        <a:lstStyle/>
        <a:p>
          <a:endParaRPr lang="pl-PL"/>
        </a:p>
      </dgm:t>
    </dgm:pt>
    <dgm:pt modelId="{C61660D8-3F52-4D7E-A0CE-65CC37E10237}" type="sibTrans" cxnId="{78729F5D-5FC9-44FD-8085-DBB016FA3908}">
      <dgm:prSet/>
      <dgm:spPr/>
      <dgm:t>
        <a:bodyPr/>
        <a:lstStyle/>
        <a:p>
          <a:endParaRPr lang="pl-PL"/>
        </a:p>
      </dgm:t>
    </dgm:pt>
    <dgm:pt modelId="{698F9E9F-ED03-4C79-9877-C1FA414DFDD3}">
      <dgm:prSet phldrT="[Tekst]"/>
      <dgm:spPr/>
      <dgm:t>
        <a:bodyPr/>
        <a:lstStyle/>
        <a:p>
          <a:r>
            <a:rPr lang="pl-PL" dirty="0"/>
            <a:t>Kryterium negocjacyjne</a:t>
          </a:r>
        </a:p>
      </dgm:t>
    </dgm:pt>
    <dgm:pt modelId="{ECAA6343-FAAE-4EFC-8FFE-4F25461F2A21}" type="parTrans" cxnId="{CC299D54-31A7-4111-BC27-A4E0B9DBDD9B}">
      <dgm:prSet/>
      <dgm:spPr/>
      <dgm:t>
        <a:bodyPr/>
        <a:lstStyle/>
        <a:p>
          <a:endParaRPr lang="pl-PL"/>
        </a:p>
      </dgm:t>
    </dgm:pt>
    <dgm:pt modelId="{FAEFD2A4-49D3-4BF7-B69A-1E387D7D6E39}" type="sibTrans" cxnId="{CC299D54-31A7-4111-BC27-A4E0B9DBDD9B}">
      <dgm:prSet/>
      <dgm:spPr/>
      <dgm:t>
        <a:bodyPr/>
        <a:lstStyle/>
        <a:p>
          <a:endParaRPr lang="pl-PL"/>
        </a:p>
      </dgm:t>
    </dgm:pt>
    <dgm:pt modelId="{0E37DC84-C25D-420F-994F-782DB16E3A11}">
      <dgm:prSet phldrT="[Tekst]"/>
      <dgm:spPr/>
      <dgm:t>
        <a:bodyPr/>
        <a:lstStyle/>
        <a:p>
          <a:r>
            <a:rPr lang="pl-PL" dirty="0"/>
            <a:t>Kryteria premiujące</a:t>
          </a:r>
        </a:p>
      </dgm:t>
    </dgm:pt>
    <dgm:pt modelId="{5E7FE3FE-AF45-4182-8648-3E25AF3668B9}" type="parTrans" cxnId="{94F2739A-B35F-4D55-94AB-3D246B80F8E8}">
      <dgm:prSet/>
      <dgm:spPr/>
      <dgm:t>
        <a:bodyPr/>
        <a:lstStyle/>
        <a:p>
          <a:endParaRPr lang="pl-PL"/>
        </a:p>
      </dgm:t>
    </dgm:pt>
    <dgm:pt modelId="{81712C45-F829-4424-B955-C4537972D3A0}" type="sibTrans" cxnId="{94F2739A-B35F-4D55-94AB-3D246B80F8E8}">
      <dgm:prSet/>
      <dgm:spPr/>
      <dgm:t>
        <a:bodyPr/>
        <a:lstStyle/>
        <a:p>
          <a:endParaRPr lang="pl-PL"/>
        </a:p>
      </dgm:t>
    </dgm:pt>
    <dgm:pt modelId="{40C5A253-5B68-4ECB-91A6-7346D4E7F4F0}" type="pres">
      <dgm:prSet presAssocID="{01C0AF04-1EB9-4FFF-99AB-F6DCFE0E1AF4}" presName="linear" presStyleCnt="0">
        <dgm:presLayoutVars>
          <dgm:dir/>
          <dgm:animLvl val="lvl"/>
          <dgm:resizeHandles val="exact"/>
        </dgm:presLayoutVars>
      </dgm:prSet>
      <dgm:spPr/>
    </dgm:pt>
    <dgm:pt modelId="{D0C4D469-C323-4B0E-A6FF-30CB28C83930}" type="pres">
      <dgm:prSet presAssocID="{D35A5111-C6CA-4819-BA4F-3FBCDFD57559}" presName="parentLin" presStyleCnt="0"/>
      <dgm:spPr/>
    </dgm:pt>
    <dgm:pt modelId="{64912176-FD1D-4D3E-B920-AC004575B080}" type="pres">
      <dgm:prSet presAssocID="{D35A5111-C6CA-4819-BA4F-3FBCDFD57559}" presName="parentLeftMargin" presStyleLbl="node1" presStyleIdx="0" presStyleCnt="2"/>
      <dgm:spPr/>
    </dgm:pt>
    <dgm:pt modelId="{FF12B970-84D4-42D1-9D86-8B3FBA1A7DBE}" type="pres">
      <dgm:prSet presAssocID="{D35A5111-C6CA-4819-BA4F-3FBCDFD5755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60C30E00-E9EE-4674-A5D6-C87F228064F1}" type="pres">
      <dgm:prSet presAssocID="{D35A5111-C6CA-4819-BA4F-3FBCDFD57559}" presName="negativeSpace" presStyleCnt="0"/>
      <dgm:spPr/>
    </dgm:pt>
    <dgm:pt modelId="{A59FCE87-E602-47E6-B79A-833320847174}" type="pres">
      <dgm:prSet presAssocID="{D35A5111-C6CA-4819-BA4F-3FBCDFD57559}" presName="childText" presStyleLbl="conFgAcc1" presStyleIdx="0" presStyleCnt="2">
        <dgm:presLayoutVars>
          <dgm:bulletEnabled val="1"/>
        </dgm:presLayoutVars>
      </dgm:prSet>
      <dgm:spPr/>
    </dgm:pt>
    <dgm:pt modelId="{708A22AB-6F91-4290-B749-0F8B488A27B4}" type="pres">
      <dgm:prSet presAssocID="{F92727DB-31F0-4A08-A97B-157B5DD229EE}" presName="spaceBetweenRectangles" presStyleCnt="0"/>
      <dgm:spPr/>
    </dgm:pt>
    <dgm:pt modelId="{ECC12F68-0A14-420A-9B58-6518BC36C2CD}" type="pres">
      <dgm:prSet presAssocID="{A79DD148-35FA-4584-A1B5-81814BB9E6F4}" presName="parentLin" presStyleCnt="0"/>
      <dgm:spPr/>
    </dgm:pt>
    <dgm:pt modelId="{F35C91C7-CFC1-4727-869E-1E8B22436548}" type="pres">
      <dgm:prSet presAssocID="{A79DD148-35FA-4584-A1B5-81814BB9E6F4}" presName="parentLeftMargin" presStyleLbl="node1" presStyleIdx="0" presStyleCnt="2"/>
      <dgm:spPr/>
    </dgm:pt>
    <dgm:pt modelId="{E49351B4-E905-42DB-BBF5-22AAD1502628}" type="pres">
      <dgm:prSet presAssocID="{A79DD148-35FA-4584-A1B5-81814BB9E6F4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75A5FA2-1F73-45EF-BABA-67C924952C31}" type="pres">
      <dgm:prSet presAssocID="{A79DD148-35FA-4584-A1B5-81814BB9E6F4}" presName="negativeSpace" presStyleCnt="0"/>
      <dgm:spPr/>
    </dgm:pt>
    <dgm:pt modelId="{6FFD45E6-1A52-44FD-9710-9232F7E4C85B}" type="pres">
      <dgm:prSet presAssocID="{A79DD148-35FA-4584-A1B5-81814BB9E6F4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564F1E08-04C8-449D-9B4A-21F1F30713FF}" srcId="{D35A5111-C6CA-4819-BA4F-3FBCDFD57559}" destId="{C57B774A-6910-4528-BA88-49D789043E46}" srcOrd="1" destOrd="0" parTransId="{588F6794-3CF7-46C9-AEF8-051A7C3F5FD4}" sibTransId="{6A4B3CDC-F751-4E85-BDC1-4660C2A24CAC}"/>
    <dgm:cxn modelId="{38FFC134-C42E-4180-962E-6F1AF66CBC5C}" type="presOf" srcId="{1C367717-A5A7-4BD9-9B1C-9C3ED9EE0808}" destId="{A59FCE87-E602-47E6-B79A-833320847174}" srcOrd="0" destOrd="0" presId="urn:microsoft.com/office/officeart/2005/8/layout/list1"/>
    <dgm:cxn modelId="{78729F5D-5FC9-44FD-8085-DBB016FA3908}" srcId="{01C0AF04-1EB9-4FFF-99AB-F6DCFE0E1AF4}" destId="{A79DD148-35FA-4584-A1B5-81814BB9E6F4}" srcOrd="1" destOrd="0" parTransId="{3C4BFFD9-98C0-474D-BEFE-1FAD8FBC5B7B}" sibTransId="{C61660D8-3F52-4D7E-A0CE-65CC37E10237}"/>
    <dgm:cxn modelId="{56D58647-08D6-4134-8F87-DA9381033948}" type="presOf" srcId="{698F9E9F-ED03-4C79-9877-C1FA414DFDD3}" destId="{6FFD45E6-1A52-44FD-9710-9232F7E4C85B}" srcOrd="0" destOrd="0" presId="urn:microsoft.com/office/officeart/2005/8/layout/list1"/>
    <dgm:cxn modelId="{5AA70B6D-1AAD-4269-B103-C0F27B9C4D90}" type="presOf" srcId="{0E37DC84-C25D-420F-994F-782DB16E3A11}" destId="{A59FCE87-E602-47E6-B79A-833320847174}" srcOrd="0" destOrd="3" presId="urn:microsoft.com/office/officeart/2005/8/layout/list1"/>
    <dgm:cxn modelId="{CC299D54-31A7-4111-BC27-A4E0B9DBDD9B}" srcId="{A79DD148-35FA-4584-A1B5-81814BB9E6F4}" destId="{698F9E9F-ED03-4C79-9877-C1FA414DFDD3}" srcOrd="0" destOrd="0" parTransId="{ECAA6343-FAAE-4EFC-8FFE-4F25461F2A21}" sibTransId="{FAEFD2A4-49D3-4BF7-B69A-1E387D7D6E39}"/>
    <dgm:cxn modelId="{043F2C78-8EA9-46DE-BFF1-976C5905E224}" type="presOf" srcId="{D35A5111-C6CA-4819-BA4F-3FBCDFD57559}" destId="{FF12B970-84D4-42D1-9D86-8B3FBA1A7DBE}" srcOrd="1" destOrd="0" presId="urn:microsoft.com/office/officeart/2005/8/layout/list1"/>
    <dgm:cxn modelId="{00F3085A-73B1-431C-8A93-50839C4EE282}" srcId="{01C0AF04-1EB9-4FFF-99AB-F6DCFE0E1AF4}" destId="{D35A5111-C6CA-4819-BA4F-3FBCDFD57559}" srcOrd="0" destOrd="0" parTransId="{979418F2-20E7-41F6-8DAB-85E8C2F294E7}" sibTransId="{F92727DB-31F0-4A08-A97B-157B5DD229EE}"/>
    <dgm:cxn modelId="{89F5407E-A0EC-42B8-B5C7-E54A8E3A3C80}" type="presOf" srcId="{A79DD148-35FA-4584-A1B5-81814BB9E6F4}" destId="{F35C91C7-CFC1-4727-869E-1E8B22436548}" srcOrd="0" destOrd="0" presId="urn:microsoft.com/office/officeart/2005/8/layout/list1"/>
    <dgm:cxn modelId="{295FB680-1A25-42D8-ADF5-61E81547BE17}" type="presOf" srcId="{C57B774A-6910-4528-BA88-49D789043E46}" destId="{A59FCE87-E602-47E6-B79A-833320847174}" srcOrd="0" destOrd="1" presId="urn:microsoft.com/office/officeart/2005/8/layout/list1"/>
    <dgm:cxn modelId="{94F2739A-B35F-4D55-94AB-3D246B80F8E8}" srcId="{D35A5111-C6CA-4819-BA4F-3FBCDFD57559}" destId="{0E37DC84-C25D-420F-994F-782DB16E3A11}" srcOrd="3" destOrd="0" parTransId="{5E7FE3FE-AF45-4182-8648-3E25AF3668B9}" sibTransId="{81712C45-F829-4424-B955-C4537972D3A0}"/>
    <dgm:cxn modelId="{F72E63B3-C3F6-4AD7-8926-ED2EFBE69A29}" srcId="{D35A5111-C6CA-4819-BA4F-3FBCDFD57559}" destId="{1C367717-A5A7-4BD9-9B1C-9C3ED9EE0808}" srcOrd="0" destOrd="0" parTransId="{6D48ADDC-EFB3-4279-8452-803AA2367E77}" sibTransId="{AA60D548-7980-4050-846C-33611CB5BB7F}"/>
    <dgm:cxn modelId="{2BBC9AB4-A424-43FB-90E9-9F130FC38A97}" type="presOf" srcId="{D35A5111-C6CA-4819-BA4F-3FBCDFD57559}" destId="{64912176-FD1D-4D3E-B920-AC004575B080}" srcOrd="0" destOrd="0" presId="urn:microsoft.com/office/officeart/2005/8/layout/list1"/>
    <dgm:cxn modelId="{2C5569BD-4666-4D5B-8B2F-C9725C5C9719}" type="presOf" srcId="{2725C138-386E-4A02-8814-31B953D7C6F3}" destId="{A59FCE87-E602-47E6-B79A-833320847174}" srcOrd="0" destOrd="2" presId="urn:microsoft.com/office/officeart/2005/8/layout/list1"/>
    <dgm:cxn modelId="{F4EB53C2-2DB3-4E2E-B14F-E6518777BD8B}" type="presOf" srcId="{A79DD148-35FA-4584-A1B5-81814BB9E6F4}" destId="{E49351B4-E905-42DB-BBF5-22AAD1502628}" srcOrd="1" destOrd="0" presId="urn:microsoft.com/office/officeart/2005/8/layout/list1"/>
    <dgm:cxn modelId="{8F7BE2CA-12DA-4CE7-BC43-D4DD6463CFD0}" type="presOf" srcId="{01C0AF04-1EB9-4FFF-99AB-F6DCFE0E1AF4}" destId="{40C5A253-5B68-4ECB-91A6-7346D4E7F4F0}" srcOrd="0" destOrd="0" presId="urn:microsoft.com/office/officeart/2005/8/layout/list1"/>
    <dgm:cxn modelId="{1736FAFA-DF3F-4791-B620-7CCCD8841CE0}" srcId="{D35A5111-C6CA-4819-BA4F-3FBCDFD57559}" destId="{2725C138-386E-4A02-8814-31B953D7C6F3}" srcOrd="2" destOrd="0" parTransId="{9A3F01B3-62E2-460C-96AD-66D4104FD862}" sibTransId="{3AC9D805-AB37-4577-AF18-ADB0387D3840}"/>
    <dgm:cxn modelId="{610BF37B-F859-4362-A5DF-F3A18B034B01}" type="presParOf" srcId="{40C5A253-5B68-4ECB-91A6-7346D4E7F4F0}" destId="{D0C4D469-C323-4B0E-A6FF-30CB28C83930}" srcOrd="0" destOrd="0" presId="urn:microsoft.com/office/officeart/2005/8/layout/list1"/>
    <dgm:cxn modelId="{2D9B5405-9630-442B-8B1C-404CCF37BC04}" type="presParOf" srcId="{D0C4D469-C323-4B0E-A6FF-30CB28C83930}" destId="{64912176-FD1D-4D3E-B920-AC004575B080}" srcOrd="0" destOrd="0" presId="urn:microsoft.com/office/officeart/2005/8/layout/list1"/>
    <dgm:cxn modelId="{CE3CCF5D-55F1-4A4D-BDA7-D245F3558285}" type="presParOf" srcId="{D0C4D469-C323-4B0E-A6FF-30CB28C83930}" destId="{FF12B970-84D4-42D1-9D86-8B3FBA1A7DBE}" srcOrd="1" destOrd="0" presId="urn:microsoft.com/office/officeart/2005/8/layout/list1"/>
    <dgm:cxn modelId="{36AB2BDE-F043-4200-9505-61BFFD52B43C}" type="presParOf" srcId="{40C5A253-5B68-4ECB-91A6-7346D4E7F4F0}" destId="{60C30E00-E9EE-4674-A5D6-C87F228064F1}" srcOrd="1" destOrd="0" presId="urn:microsoft.com/office/officeart/2005/8/layout/list1"/>
    <dgm:cxn modelId="{BD383D68-F663-4326-AFAE-7FEE1F01AB8C}" type="presParOf" srcId="{40C5A253-5B68-4ECB-91A6-7346D4E7F4F0}" destId="{A59FCE87-E602-47E6-B79A-833320847174}" srcOrd="2" destOrd="0" presId="urn:microsoft.com/office/officeart/2005/8/layout/list1"/>
    <dgm:cxn modelId="{01C955E2-08A9-4B1B-895B-0C663B77CB52}" type="presParOf" srcId="{40C5A253-5B68-4ECB-91A6-7346D4E7F4F0}" destId="{708A22AB-6F91-4290-B749-0F8B488A27B4}" srcOrd="3" destOrd="0" presId="urn:microsoft.com/office/officeart/2005/8/layout/list1"/>
    <dgm:cxn modelId="{3E7652FA-D238-4D93-80BE-AD2BA8AD90E2}" type="presParOf" srcId="{40C5A253-5B68-4ECB-91A6-7346D4E7F4F0}" destId="{ECC12F68-0A14-420A-9B58-6518BC36C2CD}" srcOrd="4" destOrd="0" presId="urn:microsoft.com/office/officeart/2005/8/layout/list1"/>
    <dgm:cxn modelId="{5621F481-B0BE-4BFF-9B72-507209847A0A}" type="presParOf" srcId="{ECC12F68-0A14-420A-9B58-6518BC36C2CD}" destId="{F35C91C7-CFC1-4727-869E-1E8B22436548}" srcOrd="0" destOrd="0" presId="urn:microsoft.com/office/officeart/2005/8/layout/list1"/>
    <dgm:cxn modelId="{8E20CE8B-46C6-4E96-A0E2-91DA24091C25}" type="presParOf" srcId="{ECC12F68-0A14-420A-9B58-6518BC36C2CD}" destId="{E49351B4-E905-42DB-BBF5-22AAD1502628}" srcOrd="1" destOrd="0" presId="urn:microsoft.com/office/officeart/2005/8/layout/list1"/>
    <dgm:cxn modelId="{859372E5-82EA-4DC5-AAF8-40C9B1661600}" type="presParOf" srcId="{40C5A253-5B68-4ECB-91A6-7346D4E7F4F0}" destId="{C75A5FA2-1F73-45EF-BABA-67C924952C31}" srcOrd="5" destOrd="0" presId="urn:microsoft.com/office/officeart/2005/8/layout/list1"/>
    <dgm:cxn modelId="{30534683-89C6-477F-B19F-C17C25530952}" type="presParOf" srcId="{40C5A253-5B68-4ECB-91A6-7346D4E7F4F0}" destId="{6FFD45E6-1A52-44FD-9710-9232F7E4C85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9FCE87-E602-47E6-B79A-833320847174}">
      <dsp:nvSpPr>
        <dsp:cNvPr id="0" name=""/>
        <dsp:cNvSpPr/>
      </dsp:nvSpPr>
      <dsp:spPr>
        <a:xfrm>
          <a:off x="0" y="348097"/>
          <a:ext cx="8208912" cy="21010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7103" tIns="479044" rIns="63710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300" kern="1200" dirty="0"/>
            <a:t>Kryteria horyzontalne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300" kern="1200" dirty="0"/>
            <a:t>Kryteria merytoryczne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300" kern="1200" dirty="0"/>
            <a:t>Kryteria dostępu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300" kern="1200" dirty="0"/>
            <a:t>Kryteria premiujące</a:t>
          </a:r>
        </a:p>
      </dsp:txBody>
      <dsp:txXfrm>
        <a:off x="0" y="348097"/>
        <a:ext cx="8208912" cy="2101050"/>
      </dsp:txXfrm>
    </dsp:sp>
    <dsp:sp modelId="{FF12B970-84D4-42D1-9D86-8B3FBA1A7DBE}">
      <dsp:nvSpPr>
        <dsp:cNvPr id="0" name=""/>
        <dsp:cNvSpPr/>
      </dsp:nvSpPr>
      <dsp:spPr>
        <a:xfrm>
          <a:off x="410445" y="8617"/>
          <a:ext cx="5746238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kern="1200" dirty="0"/>
            <a:t>Etap oceny formalno-merytorycznej</a:t>
          </a:r>
        </a:p>
      </dsp:txBody>
      <dsp:txXfrm>
        <a:off x="443589" y="41761"/>
        <a:ext cx="5679950" cy="612672"/>
      </dsp:txXfrm>
    </dsp:sp>
    <dsp:sp modelId="{6FFD45E6-1A52-44FD-9710-9232F7E4C85B}">
      <dsp:nvSpPr>
        <dsp:cNvPr id="0" name=""/>
        <dsp:cNvSpPr/>
      </dsp:nvSpPr>
      <dsp:spPr>
        <a:xfrm>
          <a:off x="0" y="2912827"/>
          <a:ext cx="8208912" cy="97807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7103" tIns="479044" rIns="637103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300" kern="1200" dirty="0"/>
            <a:t>Kryterium negocjacyjne</a:t>
          </a:r>
        </a:p>
      </dsp:txBody>
      <dsp:txXfrm>
        <a:off x="0" y="2912827"/>
        <a:ext cx="8208912" cy="978075"/>
      </dsp:txXfrm>
    </dsp:sp>
    <dsp:sp modelId="{E49351B4-E905-42DB-BBF5-22AAD1502628}">
      <dsp:nvSpPr>
        <dsp:cNvPr id="0" name=""/>
        <dsp:cNvSpPr/>
      </dsp:nvSpPr>
      <dsp:spPr>
        <a:xfrm>
          <a:off x="410445" y="2573347"/>
          <a:ext cx="5746238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194" tIns="0" rIns="217194" bIns="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300" kern="1200" dirty="0"/>
            <a:t>Etap negocjacji</a:t>
          </a:r>
        </a:p>
      </dsp:txBody>
      <dsp:txXfrm>
        <a:off x="443589" y="2606491"/>
        <a:ext cx="5679950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B48F5-BACC-47D6-A0F7-82FBF9C6BC85}" type="datetimeFigureOut">
              <a:rPr lang="en-US"/>
              <a:pPr/>
              <a:t>12/18/2023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ACAF8E-318A-4EFE-8633-D9E72ABCE0E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655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1CD00-5424-4675-AB18-2C419B060449}" type="datetimeFigureOut">
              <a:rPr lang="en-US"/>
              <a:pPr/>
              <a:t>12/18/2023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2CF44-2B13-41B4-A334-1CDF534EEBBF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5385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1829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175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LcParenR"/>
            </a:pPr>
            <a:endParaRPr lang="pl-PL" sz="11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2228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61619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50538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2916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80947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74446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pl-PL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98377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97384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7339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5998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13272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6221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8024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33841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10224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828191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83962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854422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152305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8117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55989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4854959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81952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13213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8380724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7861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39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261283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179141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51091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36826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0403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b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265886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53689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339930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102437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9528722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49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470912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0311594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196978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98044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272465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4369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1589946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997330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109012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213579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48754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59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883244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7566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570891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210415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2269685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38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97084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88660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26181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E2CF44-2B13-41B4-A334-1CDF534EEBBF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0307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2769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288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71233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323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89274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01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6011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32601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2588" y="1600200"/>
            <a:ext cx="3122613" cy="1828800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412" y="762000"/>
            <a:ext cx="6400800" cy="533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01041" y="3429000"/>
            <a:ext cx="3124161" cy="1828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3232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769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5622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3996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3359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6676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515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70676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C0096-1860-4642-9CD2-0079EA5E7CD1}" type="datetimeFigureOut">
              <a:rPr lang="en-US" smtClean="0"/>
              <a:pPr/>
              <a:t>12/18/2023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31375A4-56A4-47D6-9801-1991572033F7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3962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56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ZA&#321;%202-STANDARDY%20DOST&#280;PNO&#346;CI.docx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Wz&#243;r%20umowy%20o%20dofinansowanie%20projektu%20EFS%20Plus.docx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Wska&#378;nki%20realizacji%20projekt&#243;w.docx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za&#322;.%20pomocniczy%20%20-%20Standard%20bud&#380;etu%20projektu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ozwojspoleczny.gov.pl/" TargetMode="Externa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O&#347;wiadczenie%20%20dotycz&#261;ce%20zgodno&#347;ci%20z%20przepisami%20prawa%20unijnego.doc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07368" y="1628800"/>
            <a:ext cx="9721080" cy="3818160"/>
          </a:xfrm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pl-PL" dirty="0"/>
              <a:t>Zakres wsparcia i warunki ubiegania się           o  dofinansowanie w naborze </a:t>
            </a:r>
            <a:br>
              <a:rPr lang="pl-PL" dirty="0"/>
            </a:br>
            <a:r>
              <a:rPr lang="pl-PL" dirty="0"/>
              <a:t>FEKP.08.03-IP.01-002/23</a:t>
            </a:r>
            <a:br>
              <a:rPr lang="pl-PL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highlight>
                  <a:srgbClr val="FFFF00"/>
                </a:highlight>
              </a:rPr>
            </a:br>
            <a:r>
              <a:rPr lang="pl-PL" b="1" dirty="0"/>
              <a:t>15.12.2023 r.</a:t>
            </a:r>
            <a:br>
              <a:rPr lang="pl-PL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highlight>
                  <a:srgbClr val="FFFF00"/>
                </a:highlight>
              </a:rPr>
            </a:br>
            <a:endParaRPr lang="en-US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effectLst>
                <a:innerShdw blurRad="177800">
                  <a:schemeClr val="accent3">
                    <a:lumMod val="50000"/>
                  </a:schemeClr>
                </a:innerShdw>
              </a:effectLst>
              <a:highlight>
                <a:srgbClr val="FFFF00"/>
              </a:highlight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34CD686-2BB7-4211-A6BE-E02C3A7670D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542831"/>
            <a:ext cx="6575425" cy="4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Obraz 11" descr="Pasek logotypów: Kujawy i Pomorze, Herb Województwa Kujawsko-Pomorskiego, Logotyp WUP w Toruniu, Logotyp Okolicznościowy &quot;2023 rokiem Mikołaja Kopernika w województwie kujawsko-pomorskim&quot;">
            <a:extLst>
              <a:ext uri="{FF2B5EF4-FFF2-40B4-BE49-F238E27FC236}">
                <a16:creationId xmlns:a16="http://schemas.microsoft.com/office/drawing/2014/main" id="{678C67D7-5605-4ACB-A376-A25658BF802F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5285905"/>
            <a:ext cx="6569075" cy="134429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12118C9C-56A6-4451-8007-C4E5EE358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43391"/>
            <a:r>
              <a:rPr lang="pl-PL" dirty="0"/>
              <a:t>Kryteria wyboru projektów</a:t>
            </a:r>
            <a:br>
              <a:rPr lang="pl-PL" dirty="0"/>
            </a:br>
            <a:endParaRPr lang="pl-PL" dirty="0"/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AC9AC38-9DEA-4AE6-A16D-10E49FAEB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12777"/>
            <a:ext cx="8596668" cy="1080120"/>
          </a:xfrm>
        </p:spPr>
        <p:txBody>
          <a:bodyPr>
            <a:normAutofit/>
          </a:bodyPr>
          <a:lstStyle/>
          <a:p>
            <a:pPr marL="457200" lvl="2" indent="-457200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pl-PL" sz="1900" dirty="0"/>
              <a:t>Kryteria zostały określone w załączniku numer 1 do Regulaminu.</a:t>
            </a:r>
          </a:p>
          <a:p>
            <a:pPr marL="457200" lvl="2" indent="-457200"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pl-PL" sz="1900" dirty="0"/>
          </a:p>
          <a:p>
            <a:pPr marL="457200" lvl="2" indent="-457200"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pl-PL" sz="1900" dirty="0"/>
          </a:p>
          <a:p>
            <a:pPr marL="0" indent="0">
              <a:buNone/>
            </a:pPr>
            <a:endParaRPr lang="pl-PL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07BF4B26-3689-8AB7-F87B-670B7ABB4D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0994411"/>
              </p:ext>
            </p:extLst>
          </p:nvPr>
        </p:nvGraphicFramePr>
        <p:xfrm>
          <a:off x="1199456" y="1952837"/>
          <a:ext cx="8208912" cy="389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12487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9ACD54F-3233-4D42-8FF3-E750C28D10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291" y="359405"/>
            <a:ext cx="8596668" cy="803176"/>
          </a:xfrm>
        </p:spPr>
        <p:txBody>
          <a:bodyPr>
            <a:normAutofit fontScale="90000"/>
          </a:bodyPr>
          <a:lstStyle/>
          <a:p>
            <a:r>
              <a:rPr lang="pl-PL" dirty="0"/>
              <a:t>Kryteria Horyzontalne</a:t>
            </a:r>
            <a:br>
              <a:rPr lang="pl-PL" dirty="0"/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AED522C-EE31-4DF4-9EE0-3494F4253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50" y="908720"/>
            <a:ext cx="8279648" cy="6842899"/>
          </a:xfrm>
        </p:spPr>
        <p:txBody>
          <a:bodyPr wrap="square" lIns="72000">
            <a:spAutoFit/>
          </a:bodyPr>
          <a:lstStyle/>
          <a:p>
            <a:pPr marL="11430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Zapisy umowy o dofinansowanie (…)</a:t>
            </a: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Beneficjent zobowiązuje się do stosowania, w zakresie dotyczącym Projektu </a:t>
            </a:r>
            <a:r>
              <a:rPr lang="pl-PL" sz="2400" i="1" dirty="0">
                <a:latin typeface="Calibri" panose="020F0502020204030204" pitchFamily="34" charset="0"/>
                <a:cs typeface="Calibri" panose="020F0502020204030204" pitchFamily="34" charset="0"/>
              </a:rPr>
              <a:t>Wytycznych dotyczących realizacji zasad równościowych w ramach funduszy unijnych na lata 2021-2027 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(skrót: wytyczne równościowe);</a:t>
            </a:r>
          </a:p>
          <a:p>
            <a:pPr marL="400050" indent="-285750">
              <a:buFont typeface="Courier New" panose="02070309020205020404" pitchFamily="49" charset="0"/>
              <a:buChar char="o"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Beneficjent zobowiązuje się do stosowania zasady równości szans i niedyskryminacji, a także równości kobiet i mężczyzn, zgodnie z wytycznymi równościowymi, w tym do realizacji Projektu w oparciu o standardy dostępności dla polityki spójności 2021-2027, stanowiące załącznik nr 2 do wytycznych równościowych; 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STANDARDY DOSTĘPNOŚCI</a:t>
            </a:r>
            <a:endParaRPr lang="pl-P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34607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81C1BB-173A-45E7-9B61-7F6820027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Kryteria Horyzontalne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19E3881-F103-467F-8853-3EB1A1ABC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72816"/>
            <a:ext cx="8596668" cy="46085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Zapisy umowy o dofinansowanie (…)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Beneficjent zobowiązuje się do wykazywania i opisania w części wniosku o płatność dotyczącej postępu rzeczowego z realizacji Projektu, które z działań równościowych zaplanowanych we wniosku o dofinansowanie zostały zrealizowane oraz w jaki sposób realizacja Projektu wpłynęła na sytuację osób z niepełnosprawnościami, a także na równość kobiet i mężczyzn lub innych grup wskazanych we wniosku o dofinansowanie, a także do wskazania (o ile będą występować) problemów lub trudności w realizacji zasady równości kobiet i mężczyzn w Projekcie.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365973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BBF6C7-4CED-44C1-A932-86F839655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3176"/>
          </a:xfrm>
        </p:spPr>
        <p:txBody>
          <a:bodyPr/>
          <a:lstStyle/>
          <a:p>
            <a:r>
              <a:rPr lang="pl-PL" dirty="0"/>
              <a:t>Kryteria Horyzontalne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CE1B1B8-10B2-4169-AADD-B46627894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08" y="1422918"/>
            <a:ext cx="8596312" cy="56251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15000"/>
              </a:lnSpc>
              <a:buFont typeface="Courier New" panose="02070309020205020404" pitchFamily="49" charset="0"/>
              <a:buChar char="o"/>
              <a:tabLst>
                <a:tab pos="228600" algn="l"/>
              </a:tabLst>
            </a:pP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przypadku rażących lub notorycznych naruszeń „Standardów dostępności”, stanowiących załącznik nr 2 do wytycznych równościowych lub uchylania się Beneficjenta od realizacji działań naprawczych, Instytucja pośrednicząca może uznać część wydatków Projektu za niekwalifikowalne.</a:t>
            </a:r>
          </a:p>
          <a:p>
            <a:pPr marL="400050" lvl="1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Załącznik nr 5 Taryfikator korekt kosztów pośrednich w zakresie zarządzania projektem, pkt 9, tj. Beneficjent nie dochował obowiązków w zakresie Standardu dostępności dla polityki spójności (Standard szkoleniowy). 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umowa o </a:t>
            </a:r>
            <a:r>
              <a:rPr lang="pl-PL" sz="2400" dirty="0" err="1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dofinansownie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file"/>
              </a:rPr>
              <a:t> projektu</a:t>
            </a:r>
            <a:endParaRPr lang="pl-P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00050" lvl="1" indent="0">
              <a:buNone/>
            </a:pPr>
            <a:endParaRPr lang="pl-PL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pl-PL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>
              <a:lnSpc>
                <a:spcPct val="115000"/>
              </a:lnSpc>
              <a:buNone/>
              <a:tabLst>
                <a:tab pos="228600" algn="l"/>
              </a:tabLst>
            </a:pPr>
            <a:endParaRPr lang="pl-PL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327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50B87D7-7269-40D5-AC42-9E6F71DC4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Kryteria Horyzontalne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84C432A-218F-4AB5-A19F-957937C33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00808"/>
            <a:ext cx="8443002" cy="3880773"/>
          </a:xfrm>
        </p:spPr>
        <p:txBody>
          <a:bodyPr/>
          <a:lstStyle/>
          <a:p>
            <a:pPr marL="0" indent="0">
              <a:buNone/>
            </a:pPr>
            <a:r>
              <a:rPr lang="pl-PL" sz="2400" b="1" dirty="0">
                <a:latin typeface="Calibri" panose="020F0502020204030204" pitchFamily="34" charset="0"/>
                <a:cs typeface="Calibri" panose="020F0502020204030204" pitchFamily="34" charset="0"/>
              </a:rPr>
              <a:t>Za każde naruszenie 1% wartości kosztów pośrednich wykazanych w aktualnym wniosku o dofinansowanie. </a:t>
            </a:r>
          </a:p>
          <a:p>
            <a:pPr marL="0" indent="0">
              <a:buNone/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Naruszenia sumują się, jednak nie więcej niż do 3% wartości kosztów pośrednich wykazanych w aktualnym wniosku o dofinansowanie. Warunkiem nałożenia korekty jest wezwanie Beneficjenta do podjęcia działań naprawczych w terminie i na warunkach określonych w wezwaniu. W przypadku braku wykonania przez Beneficjenta działań naprawczych, o których mowa w wezwaniu, IP jest uprawniona do nałożenia korekty.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66539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767408" y="260648"/>
            <a:ext cx="921702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300" b="1" u="sng" dirty="0">
                <a:latin typeface="+mj-lt"/>
              </a:rPr>
              <a:t>A.1 Projekt jest zgodny z właściwymi przepisami prawa unijnego</a:t>
            </a:r>
            <a:endParaRPr lang="pl-PL" sz="23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300" dirty="0"/>
              <a:t>tj. czy:</a:t>
            </a:r>
          </a:p>
          <a:p>
            <a:pPr marL="457200" lvl="0" indent="-457200">
              <a:buFont typeface="+mj-lt"/>
              <a:buAutoNum type="arabicPeriod"/>
            </a:pPr>
            <a:r>
              <a:rPr lang="pl-PL" sz="2300" dirty="0"/>
              <a:t>projekt nie został fizycznie ukończony lub w pełni wdrożony przed złożeniem wniosku  o dofinansowanie projektu w rozumieniu art. 63 ust. 6 rozporządzenia nr 2021/1060;</a:t>
            </a:r>
          </a:p>
          <a:p>
            <a:pPr marL="457200" lvl="0" indent="-457200">
              <a:buFont typeface="+mj-lt"/>
              <a:buAutoNum type="arabicPeriod"/>
            </a:pPr>
            <a:r>
              <a:rPr lang="pl-PL" sz="2300" dirty="0"/>
              <a:t>wnioskodawca nie rozpoczął realizacji projektu przed dniem złożenia wniosku o dofinansowanie projektu lub </a:t>
            </a:r>
            <a:r>
              <a:rPr lang="pl-PL" sz="2300" u="sng" dirty="0"/>
              <a:t>złożył oświadczenie, że realizując projekt przed dniem złożenia wniosku o dofinansowanie projektu, przestrzegał obowiązujących przepisów prawa dotyczących danego projektu, zgodnie z art. 73 ust. 2 lit. f) rozporządzenia nr 2021/1060.</a:t>
            </a:r>
          </a:p>
          <a:p>
            <a:pPr lvl="0"/>
            <a:endParaRPr lang="pl-PL" sz="2300" b="1" dirty="0"/>
          </a:p>
          <a:p>
            <a:pPr lvl="0"/>
            <a:r>
              <a:rPr lang="pl-PL" sz="2300" b="1" dirty="0"/>
              <a:t>w zakresie pkt 2 weryfikacja spełnienia kryterium odbędzie się w oparciu o oświadczenie wnioskodawcy (jeśli dotyczy) stanowiące załącznik do wniosku o dofinansowanie projektu opatrzone podpisem kwalifikowanym.</a:t>
            </a:r>
          </a:p>
        </p:txBody>
      </p:sp>
    </p:spTree>
    <p:extLst>
      <p:ext uri="{BB962C8B-B14F-4D97-AF65-F5344CB8AC3E}">
        <p14:creationId xmlns:p14="http://schemas.microsoft.com/office/powerpoint/2010/main" val="1777096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911424" y="1628800"/>
            <a:ext cx="878497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sz="10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000" b="1" u="sng" dirty="0">
                <a:latin typeface="+mj-lt"/>
              </a:rPr>
              <a:t>A.2 Klauzula antydyskryminacyjna</a:t>
            </a:r>
          </a:p>
          <a:p>
            <a:br>
              <a:rPr lang="pl-PL" sz="2000" dirty="0">
                <a:solidFill>
                  <a:srgbClr val="FF0000"/>
                </a:solidFill>
              </a:rPr>
            </a:br>
            <a:r>
              <a:rPr lang="pl-PL" sz="2000" dirty="0"/>
              <a:t>W przypadku, gdy wnioskodawcą/ partnerem (jeżeli dotyczy) jest jednostka samorządu terytorialnego (lub podmiot przez nią kontrolowany lub od niej zależny), która podjęła jakiekolwiek działania dyskryminujące, sprzeczne z zasadami, o których mowa w art. 9 ust. 3 rozporządzenia nr 2021/1060, </a:t>
            </a:r>
            <a:r>
              <a:rPr lang="pl-PL" sz="2000" b="1" u="sng" dirty="0"/>
              <a:t>wsparcie nie będzie udzielone</a:t>
            </a:r>
            <a:r>
              <a:rPr lang="pl-PL" sz="2000" dirty="0"/>
              <a:t>.</a:t>
            </a:r>
          </a:p>
          <a:p>
            <a:endParaRPr lang="pl-PL" sz="2000" dirty="0"/>
          </a:p>
          <a:p>
            <a:pPr lvl="0"/>
            <a:endParaRPr lang="pl-PL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930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CCF1A17-A188-4444-9A5B-DA05A9B8B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88640"/>
            <a:ext cx="9577064" cy="6995864"/>
          </a:xfrm>
        </p:spPr>
        <p:txBody>
          <a:bodyPr>
            <a:normAutofit fontScale="90000"/>
          </a:bodyPr>
          <a:lstStyle/>
          <a:p>
            <a:r>
              <a:rPr lang="pl-PL" dirty="0"/>
              <a:t>Kryteria Horyzontalne</a:t>
            </a:r>
            <a:br>
              <a:rPr lang="pl-PL" dirty="0"/>
            </a:br>
            <a:br>
              <a:rPr lang="pl-PL" dirty="0"/>
            </a:br>
            <a:r>
              <a:rPr lang="pl-PL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art. 9 ust. 3 rozporządzenia nr 2021/1060 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Państwa członkowskie i Komisja podejmują odpowiednie kroki w celu zapobiegania wszelkiej dyskryminacji ze względu na płeć, rasę lub pochodzenie etniczne, religię lub światopogląd, niepełnosprawność, wiek lub orientację seksualną podczas przygotowywania, wdrażania, monitorowania, sprawozdawczości i ewaluacji programów. W procesie przygotowywania i wdrażania programów należy w szczególności wziąć pod uwagę zapewnienie dostępności dla osób z niepełnosprawnościami.</a:t>
            </a:r>
            <a:br>
              <a:rPr lang="pl-PL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pl-PL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Kryterium weryfikowane jest m.in. w oparciu o oświadczenie wnioskodawcy, zawarte we wniosku o dofinansowanie projektu, o braku obowiązywania na terenie jednostki samorządu terytorialnego dyskryminujących aktów prawa miejscowego oraz w oparciu o listę prowadzoną przez Rzecznika Praw Obywatelskich (RPO) obejmującą JST, które ustanowiły obowiązujące i uznane przez RPO za dyskryminujące akty prawa miejscowego (aktualną na dzień zakończenia naboru). W przypadku projektów partnerskich, gdzie partnerem jest JST lub podmiot kontrolowany lub zależny od JST, wnioskodawca oświadcza we wniosku o dofinansowanie, że dysponuje oświadczeniem każdego z partnerów, zgodnie z którym partner nie podjął jakichkolwiek działań dyskryminacyjnych, sprzecznych z zasadami określonymi w art. 9 ust. 3 rozporządzenia nr 2021/1060.</a:t>
            </a:r>
            <a:br>
              <a:rPr lang="pl-PL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pl-PL" sz="3200" dirty="0">
                <a:solidFill>
                  <a:srgbClr val="FF0000"/>
                </a:solidFill>
              </a:rPr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2721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335360" y="333137"/>
            <a:ext cx="9433048" cy="7278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sz="1100" b="1" dirty="0">
              <a:latin typeface="+mj-lt"/>
              <a:cs typeface="Calibri" panose="020F0502020204030204" pitchFamily="34" charset="0"/>
            </a:endParaRPr>
          </a:p>
          <a:p>
            <a:endParaRPr lang="pl-PL" sz="1600" dirty="0">
              <a:solidFill>
                <a:srgbClr val="FF0000"/>
              </a:solidFill>
            </a:endParaRPr>
          </a:p>
          <a:p>
            <a:r>
              <a:rPr lang="pl-PL" sz="2200" b="1" dirty="0"/>
              <a:t>A.3 </a:t>
            </a:r>
            <a:r>
              <a:rPr lang="pl-PL" sz="2200" b="1" u="sng" dirty="0"/>
              <a:t>Projekt jest zgodny z zasadą równości szans i niedyskryminacji, w tym dostępności dla osób z niepełnosprawnościami</a:t>
            </a:r>
          </a:p>
          <a:p>
            <a:endParaRPr lang="pl-PL" sz="2200" b="1" u="sng" dirty="0"/>
          </a:p>
          <a:p>
            <a:r>
              <a:rPr lang="pl-PL" sz="2200" dirty="0"/>
              <a:t>Weryfikacja, czy nie występują niezgodności zapisów wniosku o dofinansowanie projektu z zasadą równości szans i niedyskryminacji, określoną w art. 9 Rozporządzenia ogólnego oraz czy we wniosku o dofinansowanie projektu zadeklarowano dostępność wszystkich produktów projektu (które nie zostały uznane za neutralne) - zgodnie z załącznikiem nr 2 do Wytycznych dotyczących realizacji  zasad równościowych w ramach funduszy unijnych na lata 2021-2027.</a:t>
            </a:r>
          </a:p>
          <a:p>
            <a:endParaRPr lang="pl-PL" sz="2200" dirty="0"/>
          </a:p>
          <a:p>
            <a:r>
              <a:rPr lang="pl-PL" sz="2200" dirty="0"/>
              <a:t>Załącznik nr 2 pn. Standardy dostępności dla polityki spójności 2021-2027 określa m. in.: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200" dirty="0"/>
              <a:t>standard szkoleniowy,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200" dirty="0"/>
              <a:t>Standard informacyjno-promocyjny,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200" dirty="0"/>
              <a:t>Standard cyfrowy,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pl-PL" sz="2200" dirty="0"/>
              <a:t>Standard architektoniczny.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pl-PL" sz="2000" dirty="0"/>
          </a:p>
          <a:p>
            <a:endParaRPr lang="pl-PL" sz="2000" dirty="0"/>
          </a:p>
          <a:p>
            <a:pPr lvl="0"/>
            <a:endParaRPr lang="pl-PL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854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263352" y="260648"/>
            <a:ext cx="9649072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400" b="1" u="sng" dirty="0"/>
              <a:t>A.4 Projekt jest zgodny ze standardem minimum realizacji zasady równości kobiet i mężczyzn</a:t>
            </a:r>
          </a:p>
          <a:p>
            <a:endParaRPr lang="pl-PL" sz="2400" b="1" u="sng" dirty="0"/>
          </a:p>
          <a:p>
            <a:endParaRPr lang="pl-PL" sz="2400" dirty="0"/>
          </a:p>
          <a:p>
            <a:r>
              <a:rPr lang="pl-PL" sz="2400" dirty="0"/>
              <a:t>Weryfikacja, czy projekt jest zgodny ze standardem minimum realizacji zasady równości kobiet i mężczyzn (</a:t>
            </a:r>
            <a:r>
              <a:rPr lang="x-none" sz="2400" dirty="0"/>
              <a:t>na podstawie </a:t>
            </a:r>
            <a:r>
              <a:rPr lang="pl-PL" sz="2400" dirty="0"/>
              <a:t>5 </a:t>
            </a:r>
            <a:r>
              <a:rPr lang="x-none" sz="2400" dirty="0"/>
              <a:t>kryteriów oceny określonych w</a:t>
            </a:r>
            <a:r>
              <a:rPr lang="pl-PL" sz="2400" dirty="0"/>
              <a:t> załączniku nr 1 do</a:t>
            </a:r>
            <a:r>
              <a:rPr lang="x-none" sz="2400" dirty="0"/>
              <a:t> Wytycznych dotyczących realizacji zasad równościowych w ramach funduszy unijnych na lata 2021-2027</a:t>
            </a:r>
            <a:r>
              <a:rPr lang="pl-PL" sz="2400" dirty="0"/>
              <a:t>).</a:t>
            </a:r>
          </a:p>
          <a:p>
            <a:endParaRPr lang="pl-PL" sz="2400" dirty="0"/>
          </a:p>
          <a:p>
            <a:pPr marL="342900" indent="-342900">
              <a:buAutoNum type="arabicPeriod"/>
            </a:pPr>
            <a:r>
              <a:rPr lang="pl-PL" sz="2400" dirty="0"/>
              <a:t>We wniosku o dofinansowanie projektu zawarte zostały informacje, które potwierdzają istnienie (albo brak istniejących) barier równościowych w obszarze tematycznym interwencji i/lub zasięgu oddziaływania projektu.</a:t>
            </a:r>
          </a:p>
          <a:p>
            <a:pPr marL="342900" indent="-342900">
              <a:buAutoNum type="arabicPeriod"/>
            </a:pPr>
            <a:r>
              <a:rPr lang="pl-PL" sz="2400" dirty="0"/>
              <a:t>Wniosek o dofinansowanie projektu zawiera działania odpowiadające na zidentyfikowane bariery równościowe w obszarze tematycznym interwencji i/lub zasięgu oddziaływania projektu.</a:t>
            </a:r>
          </a:p>
          <a:p>
            <a:pPr marL="342900" indent="-342900">
              <a:buAutoNum type="arabicPeriod"/>
            </a:pPr>
            <a:endParaRPr lang="pl-PL" sz="1900" dirty="0"/>
          </a:p>
          <a:p>
            <a:pPr marL="342900" indent="-342900">
              <a:buAutoNum type="arabicPeriod"/>
            </a:pPr>
            <a:endParaRPr lang="pl-PL" sz="1900" dirty="0"/>
          </a:p>
          <a:p>
            <a:pPr marL="342900" indent="-342900">
              <a:buAutoNum type="arabicPeriod"/>
            </a:pPr>
            <a:endParaRPr lang="pl-PL" sz="1900" dirty="0"/>
          </a:p>
          <a:p>
            <a:pPr marL="457200" indent="-457200">
              <a:buAutoNum type="arabicPeriod"/>
            </a:pPr>
            <a:endParaRPr lang="pl-PL" sz="1900" dirty="0"/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898574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E4FA88A-5241-41AF-AB57-95FF92852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969" y="378000"/>
            <a:ext cx="8596668" cy="864095"/>
          </a:xfrm>
        </p:spPr>
        <p:txBody>
          <a:bodyPr/>
          <a:lstStyle/>
          <a:p>
            <a:r>
              <a:rPr lang="pl-PL" dirty="0"/>
              <a:t>Plan spotkania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6C7CBE8-2E1F-46A1-8E0A-40D44C95E7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970" y="1619110"/>
            <a:ext cx="8596668" cy="4464496"/>
          </a:xfrm>
        </p:spPr>
        <p:txBody>
          <a:bodyPr/>
          <a:lstStyle/>
          <a:p>
            <a:endParaRPr lang="pl-PL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39A4B7C1-0742-4E1D-8A19-7C7EA01604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353453"/>
              </p:ext>
            </p:extLst>
          </p:nvPr>
        </p:nvGraphicFramePr>
        <p:xfrm>
          <a:off x="781113" y="1654763"/>
          <a:ext cx="8474381" cy="43931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67222">
                  <a:extLst>
                    <a:ext uri="{9D8B030D-6E8A-4147-A177-3AD203B41FA5}">
                      <a16:colId xmlns:a16="http://schemas.microsoft.com/office/drawing/2014/main" val="1326073168"/>
                    </a:ext>
                  </a:extLst>
                </a:gridCol>
                <a:gridCol w="6307159">
                  <a:extLst>
                    <a:ext uri="{9D8B030D-6E8A-4147-A177-3AD203B41FA5}">
                      <a16:colId xmlns:a16="http://schemas.microsoft.com/office/drawing/2014/main" val="4157959761"/>
                    </a:ext>
                  </a:extLst>
                </a:gridCol>
              </a:tblGrid>
              <a:tr h="585501">
                <a:tc>
                  <a:txBody>
                    <a:bodyPr/>
                    <a:lstStyle/>
                    <a:p>
                      <a:pPr marL="63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 dirty="0">
                          <a:effectLst/>
                        </a:rPr>
                        <a:t>9:00-9:15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tc>
                  <a:txBody>
                    <a:bodyPr/>
                    <a:lstStyle/>
                    <a:p>
                      <a:pPr marR="2984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 dirty="0">
                          <a:effectLst/>
                        </a:rPr>
                        <a:t>Rejestracja uczestników i powitanie gości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extLst>
                  <a:ext uri="{0D108BD9-81ED-4DB2-BD59-A6C34878D82A}">
                    <a16:rowId xmlns:a16="http://schemas.microsoft.com/office/drawing/2014/main" val="2394623978"/>
                  </a:ext>
                </a:extLst>
              </a:tr>
              <a:tr h="1284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>
                          <a:effectLst/>
                        </a:rPr>
                        <a:t>9:15-11:15</a:t>
                      </a:r>
                      <a:endParaRPr lang="pl-P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 dirty="0">
                          <a:effectLst/>
                        </a:rPr>
                        <a:t>Zakres wsparcia i warunki ubiegania się o dofinansowanie w naborze FEKP.08.03-IP.01-002/23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extLst>
                  <a:ext uri="{0D108BD9-81ED-4DB2-BD59-A6C34878D82A}">
                    <a16:rowId xmlns:a16="http://schemas.microsoft.com/office/drawing/2014/main" val="2145967892"/>
                  </a:ext>
                </a:extLst>
              </a:tr>
              <a:tr h="91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>
                          <a:effectLst/>
                        </a:rPr>
                        <a:t>11:15-11:45</a:t>
                      </a:r>
                      <a:endParaRPr lang="pl-P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tc>
                  <a:txBody>
                    <a:bodyPr/>
                    <a:lstStyle/>
                    <a:p>
                      <a:pPr marR="254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>
                          <a:effectLst/>
                        </a:rPr>
                        <a:t>Działania informacyjno-promocyjne</a:t>
                      </a:r>
                      <a:endParaRPr lang="pl-P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extLst>
                  <a:ext uri="{0D108BD9-81ED-4DB2-BD59-A6C34878D82A}">
                    <a16:rowId xmlns:a16="http://schemas.microsoft.com/office/drawing/2014/main" val="4194416448"/>
                  </a:ext>
                </a:extLst>
              </a:tr>
              <a:tr h="9165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>
                          <a:effectLst/>
                        </a:rPr>
                        <a:t>11:45-12:00</a:t>
                      </a:r>
                      <a:endParaRPr lang="pl-P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tc>
                  <a:txBody>
                    <a:bodyPr/>
                    <a:lstStyle/>
                    <a:p>
                      <a:pPr marR="44323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 dirty="0">
                          <a:effectLst/>
                        </a:rPr>
                        <a:t>Przerwa kawowa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extLst>
                  <a:ext uri="{0D108BD9-81ED-4DB2-BD59-A6C34878D82A}">
                    <a16:rowId xmlns:a16="http://schemas.microsoft.com/office/drawing/2014/main" val="1152783623"/>
                  </a:ext>
                </a:extLst>
              </a:tr>
              <a:tr h="6905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>
                          <a:effectLst/>
                        </a:rPr>
                        <a:t>12:00-13:00</a:t>
                      </a:r>
                      <a:endParaRPr lang="pl-PL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 anchor="ctr"/>
                </a:tc>
                <a:tc>
                  <a:txBody>
                    <a:bodyPr/>
                    <a:lstStyle/>
                    <a:p>
                      <a:pPr marR="44323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400" dirty="0">
                          <a:effectLst/>
                        </a:rPr>
                        <a:t>Pytania i odpowiedzi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2550" marR="53340" marT="26035" marB="0"/>
                </a:tc>
                <a:extLst>
                  <a:ext uri="{0D108BD9-81ED-4DB2-BD59-A6C34878D82A}">
                    <a16:rowId xmlns:a16="http://schemas.microsoft.com/office/drawing/2014/main" val="282266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4012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4585B04-2142-485F-83C1-03CCEC47C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0671" y="548680"/>
            <a:ext cx="8596668" cy="1728192"/>
          </a:xfrm>
        </p:spPr>
        <p:txBody>
          <a:bodyPr>
            <a:normAutofit fontScale="90000"/>
          </a:bodyPr>
          <a:lstStyle/>
          <a:p>
            <a:r>
              <a:rPr lang="pl-PL" dirty="0"/>
              <a:t>Kryteria Horyzontalne</a:t>
            </a:r>
            <a:br>
              <a:rPr lang="pl-PL" dirty="0"/>
            </a:br>
            <a:br>
              <a:rPr lang="pl-PL" sz="18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400" b="1" u="sng" dirty="0"/>
              <a:t>A.4 Projekt jest zgodny ze standardem minimum realizacji zasady równości kobiet i mężczyzn</a:t>
            </a:r>
            <a:br>
              <a:rPr lang="pl-PL" sz="2400" b="1" u="sng" dirty="0"/>
            </a:br>
            <a:b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pl-PL" dirty="0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5662464-E4B8-4BDC-A421-740F892C7B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362" y="2132856"/>
            <a:ext cx="8596668" cy="4196538"/>
          </a:xfrm>
        </p:spPr>
        <p:txBody>
          <a:bodyPr>
            <a:norm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 startAt="3"/>
            </a:pPr>
            <a:r>
              <a:rPr lang="pl-PL" sz="2400" dirty="0">
                <a:solidFill>
                  <a:schemeClr val="tx1"/>
                </a:solidFill>
              </a:rPr>
              <a:t>W przypadku stwierdzenia braku barier równościowych, wniosek o dofinansowanie projektu zawiera działania zapewniające przestrzeganie zasady równości kobiet i mężczyzn, tak aby na żadnym etapie realizacji projektu nie wystąpiły bariery równościowe. </a:t>
            </a:r>
          </a:p>
          <a:p>
            <a:pPr marL="342900" indent="-342900">
              <a:buClrTx/>
              <a:buSzPct val="100000"/>
              <a:buFont typeface="+mj-lt"/>
              <a:buAutoNum type="arabicPeriod" startAt="3"/>
            </a:pPr>
            <a:r>
              <a:rPr lang="pl-PL" sz="2400" dirty="0">
                <a:solidFill>
                  <a:schemeClr val="tx1"/>
                </a:solidFill>
              </a:rPr>
              <a:t>Wskaźniki realizacji projektu zostały podane w podziale na płeć. </a:t>
            </a:r>
          </a:p>
          <a:p>
            <a:pPr marL="342900" indent="-342900">
              <a:buClrTx/>
              <a:buSzPct val="100000"/>
              <a:buFont typeface="+mj-lt"/>
              <a:buAutoNum type="arabicPeriod" startAt="3"/>
            </a:pPr>
            <a:r>
              <a:rPr lang="pl-PL" sz="2400" dirty="0">
                <a:solidFill>
                  <a:schemeClr val="tx1"/>
                </a:solidFill>
              </a:rPr>
              <a:t>We wniosku o dofinansowanie projektu wskazano, jakie działania zostaną podjęte w celu  zapewnienia równościowego zarządzania projektem.</a:t>
            </a:r>
            <a:br>
              <a:rPr lang="pl-PL" sz="1900" dirty="0"/>
            </a:br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29415925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07368" y="305068"/>
            <a:ext cx="964907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sz="1600" dirty="0"/>
          </a:p>
          <a:p>
            <a:r>
              <a:rPr lang="pl-PL" sz="2000" b="1" u="sng" dirty="0">
                <a:latin typeface="+mj-lt"/>
              </a:rPr>
              <a:t>A.5 Projekt jest zgodny z Kartą Praw Podstawowych Unii Europejskiej </a:t>
            </a:r>
          </a:p>
          <a:p>
            <a:endParaRPr lang="pl-PL" sz="2000" b="1" u="sng" dirty="0">
              <a:latin typeface="+mj-lt"/>
            </a:endParaRPr>
          </a:p>
          <a:p>
            <a:r>
              <a:rPr lang="pl-PL" sz="2000" dirty="0"/>
              <a:t>Weryfikacja w zakresie odnoszącym się do sposobu realizacji, zakresu projektu i wnioskodawcy. Zgodność projektu z Kartą praw podstawowych Unii Europejskiej z dnia      26 października 2012 r. na etapie oceny wniosku należy rozumieć jako brak sprzeczności pomiędzy zapisami projektu a wymogami tego dokumentu lub stwierdzenie, że te wymagania są neutralne wobec zakresu i zawartości projektu.</a:t>
            </a:r>
          </a:p>
          <a:p>
            <a:endParaRPr lang="pl-PL" sz="2000" dirty="0"/>
          </a:p>
          <a:p>
            <a:r>
              <a:rPr lang="pl-PL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Fragment preambuły:</a:t>
            </a:r>
            <a:endParaRPr lang="pl-PL" dirty="0"/>
          </a:p>
          <a:p>
            <a:r>
              <a:rPr lang="pl-PL" i="1" dirty="0"/>
              <a:t>Świadoma swego duchowo-religijnego i moralnego dziedzictwa, Unia jest zbudowana na niepodzielnych, powszechnych </a:t>
            </a:r>
            <a:r>
              <a:rPr lang="pl-PL" i="1" dirty="0">
                <a:solidFill>
                  <a:srgbClr val="FF0000"/>
                </a:solidFill>
              </a:rPr>
              <a:t>wartościach godności osoby ludzkiej, wolności, równości i solidarności; opiera się na zasadach demokracji i państwa prawnego. </a:t>
            </a:r>
            <a:r>
              <a:rPr lang="pl-PL" i="1" dirty="0"/>
              <a:t>Poprzez ustanowienie obywatelstwa Unii oraz stworzenie przestrzeni wolności, bezpieczeństwa i sprawiedliwości stawia jednostkę w centrum swych działań. </a:t>
            </a:r>
          </a:p>
          <a:p>
            <a:r>
              <a:rPr lang="pl-PL" i="1" dirty="0"/>
              <a:t>Unia przyczynia się do ochrony i rozwoju tych wspólnych wartości, szanując przy tym różnorodność kultur i tradycji narodów Europy, jak również tożsamość narodową Państw Członkowskich i organizację ich władz publicznych na poziomach: krajowym, regionalnym i lokalnym; dąży do wspierania zrównoważonego i stałego rozwoju oraz zapewnia swobodny przepływ osób, usług, towarów i kapitału oraz swobodę przedsiębiorczości.</a:t>
            </a:r>
          </a:p>
        </p:txBody>
      </p:sp>
    </p:spTree>
    <p:extLst>
      <p:ext uri="{BB962C8B-B14F-4D97-AF65-F5344CB8AC3E}">
        <p14:creationId xmlns:p14="http://schemas.microsoft.com/office/powerpoint/2010/main" val="3343873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623392" y="548680"/>
            <a:ext cx="9001000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Kryteria Horyzontalne</a:t>
            </a:r>
          </a:p>
          <a:p>
            <a:endParaRPr lang="pl-PL" dirty="0"/>
          </a:p>
          <a:p>
            <a:r>
              <a:rPr lang="pl-PL" sz="2400" b="1" u="sng" dirty="0"/>
              <a:t>A.6 Projekt jest zgodny z Konwencją o Prawach Osób Niepełnosprawnych</a:t>
            </a:r>
          </a:p>
          <a:p>
            <a:endParaRPr lang="pl-PL" sz="2400" dirty="0"/>
          </a:p>
          <a:p>
            <a:r>
              <a:rPr lang="pl-PL" sz="2400" dirty="0"/>
              <a:t>Weryfikacja w zakresie odnoszącym się do sposobu realizacji, zakresu projektu i wnioskodawcy.</a:t>
            </a:r>
          </a:p>
          <a:p>
            <a:endParaRPr lang="pl-PL" sz="2400" dirty="0"/>
          </a:p>
          <a:p>
            <a:r>
              <a:rPr lang="pl-PL" sz="2400" dirty="0"/>
              <a:t>Zgodność projektu z Konwencją o Prawach Osób Niepełnosprawnych z dnia 13 grudnia 2006 r. na etapie oceny wniosku należy rozumieć jako brak sprzeczności pomiędzy zapisami projektu a wymogami tego dokumentu lub stwierdzenie, że te wymagania są neutralne wobec zakresu i zawartości projektu</a:t>
            </a:r>
          </a:p>
          <a:p>
            <a:endParaRPr lang="pl-PL" sz="1600" dirty="0"/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2857958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l-PL" sz="24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Artykuł 3 Zasady ogólne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Niniejsza konwencja opiera się na następujących zasadach: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(a) poszanowanie przyrodzonej godności, autonomii osoby, w tym swobody dokonywania wyborów, a także poszanowanie niezależności osoby,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(b) niedyskryminacja,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(c) pełny i skuteczny udział w społeczeństwie i integracja społeczna,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(d)  poszanowanie odmienności i akceptacja osób niepełnosprawnych, będących częścią ludzkiej różnorodności oraz ludzkości,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(e) równość szans,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(f) dostępność,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(g) równość mężczyzn i kobiet,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(h) poszanowanie rozwijających się zdolności niepełnosprawnych dzieci oraz poszanowanie prawa dzieci niepełnosprawnych do zachowania tożsamości.</a:t>
            </a:r>
            <a:br>
              <a:rPr lang="pl-PL" sz="2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pl-PL" sz="24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1648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79376" y="404664"/>
            <a:ext cx="9145016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lphaUcPeriod"/>
            </a:pPr>
            <a:r>
              <a:rPr lang="pl-PL" sz="3200" dirty="0">
                <a:solidFill>
                  <a:schemeClr val="accent1"/>
                </a:solidFill>
                <a:ea typeface="+mj-ea"/>
                <a:cs typeface="+mj-cs"/>
              </a:rPr>
              <a:t>Kryteria Horyzontalne</a:t>
            </a:r>
          </a:p>
          <a:p>
            <a:endParaRPr lang="pl-PL" sz="1000" dirty="0"/>
          </a:p>
          <a:p>
            <a:r>
              <a:rPr lang="pl-PL" sz="2000" b="1" u="sng" dirty="0"/>
              <a:t> </a:t>
            </a:r>
            <a:r>
              <a:rPr lang="pl-PL" sz="2400" b="1" u="sng" dirty="0"/>
              <a:t>A.7 Projekt jest zgodny z zasadą zrównoważonego rozwoju</a:t>
            </a:r>
          </a:p>
          <a:p>
            <a:endParaRPr lang="pl-PL" sz="1000" dirty="0"/>
          </a:p>
          <a:p>
            <a:r>
              <a:rPr lang="pl-PL" sz="2400" dirty="0"/>
              <a:t>Zasada zrównoważonego rozwoju jest określona w art. 9 ust. 4 Rozporządzenia 2021/1060.</a:t>
            </a:r>
          </a:p>
          <a:p>
            <a:endParaRPr lang="pl-PL" sz="1000" dirty="0"/>
          </a:p>
          <a:p>
            <a:r>
              <a:rPr lang="pl-PL" sz="2400" dirty="0"/>
              <a:t> art. 9 ust. 4:</a:t>
            </a:r>
          </a:p>
          <a:p>
            <a:r>
              <a:rPr lang="pl-PL" sz="2400" i="1" dirty="0"/>
              <a:t>Cele Funduszy są realizowane zgodnie z celem wspierania zrównoważonego rozwoju, określonym w art. 11 TFUE, oraz z uwzględnieniem celów ONZ dotyczących zrównoważonego rozwoju, a także porozumienia paryskiego i zasady „nie czyń poważnych szkód”.</a:t>
            </a:r>
          </a:p>
          <a:p>
            <a:endParaRPr lang="pl-PL" sz="2400" dirty="0"/>
          </a:p>
          <a:p>
            <a:r>
              <a:rPr lang="pl-PL" sz="2400" b="1" u="sng" dirty="0"/>
              <a:t>A.8 Potencjał ekonomiczny</a:t>
            </a:r>
          </a:p>
          <a:p>
            <a:endParaRPr lang="pl-PL" sz="1000" dirty="0"/>
          </a:p>
          <a:p>
            <a:r>
              <a:rPr lang="pl-PL" sz="2400" dirty="0"/>
              <a:t>W kryterium sprawdzimy, czy roczny obrót wnioskodawcy jest równy lub wyższy od 25% średnich rocznych wydatków w projekcie.</a:t>
            </a:r>
          </a:p>
          <a:p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529109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8039FC-0C23-4116-ABA7-32E6E694C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260648"/>
            <a:ext cx="9163082" cy="5760640"/>
          </a:xfrm>
        </p:spPr>
        <p:txBody>
          <a:bodyPr>
            <a:normAutofit fontScale="90000"/>
          </a:bodyPr>
          <a:lstStyle/>
          <a:p>
            <a:r>
              <a:rPr lang="pl-PL" dirty="0" err="1"/>
              <a:t>A.Kryteria</a:t>
            </a:r>
            <a:r>
              <a:rPr lang="pl-PL" dirty="0"/>
              <a:t> Horyzontalne</a:t>
            </a:r>
            <a:br>
              <a:rPr lang="pl-PL" sz="5400" dirty="0"/>
            </a:br>
            <a:br>
              <a:rPr lang="pl-PL" sz="3200" dirty="0"/>
            </a:br>
            <a:r>
              <a:rPr lang="pl-PL" sz="2200" b="1" u="sng" dirty="0"/>
              <a:t> </a:t>
            </a:r>
            <a:r>
              <a:rPr lang="pl-PL" sz="2700" b="1" u="sng" dirty="0">
                <a:solidFill>
                  <a:schemeClr val="tx1"/>
                </a:solidFill>
              </a:rPr>
              <a:t>A.9 Partnerstwo projektowe</a:t>
            </a:r>
            <a:br>
              <a:rPr lang="pl-PL" sz="2700" b="1" u="sng" dirty="0">
                <a:solidFill>
                  <a:schemeClr val="tx1"/>
                </a:solidFill>
              </a:rPr>
            </a:br>
            <a:br>
              <a:rPr lang="pl-PL" sz="2700" b="1" u="sng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  <a:latin typeface="+mn-lt"/>
              </a:rPr>
              <a:t>Weryfikacja kryterium z wymogami dla projektu partnerskiego wskazanymi w art. 39 ust. 1 w związku z ust. 13 Ustawy z dnia 28 kwietnia 2022 r. o zasadach realizacji zadań finansowanych ze środków europejskich w perspektywie finansowej 2021-2027 (Dz. U. poz. 1079) dalej: Ustawa wdrożeniowa, tj.:</a:t>
            </a: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r>
              <a:rPr lang="pl-PL" sz="2700" dirty="0">
                <a:solidFill>
                  <a:schemeClr val="tx1"/>
                </a:solidFill>
                <a:latin typeface="+mn-lt"/>
              </a:rPr>
              <a:t>1) czy partner wnosi do projektu zasoby: ludzkie, organizacyjne, techniczne lub finansowe oraz</a:t>
            </a: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r>
              <a:rPr lang="pl-PL" sz="2700" dirty="0">
                <a:solidFill>
                  <a:schemeClr val="tx1"/>
                </a:solidFill>
                <a:latin typeface="+mn-lt"/>
              </a:rPr>
              <a:t>2) czy partner realizuje zadanie/a merytoryczne w projekcie.</a:t>
            </a: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r>
              <a:rPr lang="pl-PL" sz="2700" dirty="0">
                <a:solidFill>
                  <a:schemeClr val="tx1"/>
                </a:solidFill>
                <a:latin typeface="+mn-lt"/>
              </a:rPr>
              <a:t>Powyższe wymogi muszą być spełnione łącznie. Udział partnerów w projekcie partnerskim nie może polegać wyłącznie na wniesieniu do jego realizacji ww. zasobów.</a:t>
            </a:r>
            <a:br>
              <a:rPr lang="pl-PL" dirty="0"/>
            </a:br>
            <a:br>
              <a:rPr lang="pl-PL" dirty="0"/>
            </a:br>
            <a:br>
              <a:rPr lang="pl-PL" sz="2200" i="1" dirty="0">
                <a:solidFill>
                  <a:schemeClr val="tx1"/>
                </a:solidFill>
              </a:rPr>
            </a:br>
            <a:br>
              <a:rPr lang="pl-PL" sz="2200" i="1" dirty="0">
                <a:solidFill>
                  <a:schemeClr val="tx1"/>
                </a:solidFill>
              </a:rPr>
            </a:br>
            <a:endParaRPr lang="pl-PL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122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607B48C-FA68-4EDD-9438-35E2F25BC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5011"/>
            <a:ext cx="9361040" cy="6552728"/>
          </a:xfrm>
        </p:spPr>
        <p:txBody>
          <a:bodyPr lIns="0" tIns="36000" rIns="72000" bIns="36000">
            <a:normAutofit fontScale="90000"/>
          </a:bodyPr>
          <a:lstStyle/>
          <a:p>
            <a:r>
              <a:rPr lang="pl-PL" dirty="0" err="1"/>
              <a:t>A.Kryteria</a:t>
            </a:r>
            <a:r>
              <a:rPr lang="pl-PL" dirty="0"/>
              <a:t> Horyzontalne</a:t>
            </a:r>
            <a:br>
              <a:rPr lang="pl-PL" sz="4800" dirty="0"/>
            </a:br>
            <a:br>
              <a:rPr lang="pl-PL" sz="2800" dirty="0"/>
            </a:br>
            <a:r>
              <a:rPr lang="pl-PL" sz="2300" b="1" u="sng" dirty="0">
                <a:solidFill>
                  <a:schemeClr val="tx1"/>
                </a:solidFill>
                <a:latin typeface="+mn-lt"/>
              </a:rPr>
              <a:t>A.10 Projekt jest zgodny z przepisami dotyczącymi pomocy de </a:t>
            </a:r>
            <a:r>
              <a:rPr lang="pl-PL" sz="2300" b="1" u="sng" dirty="0" err="1">
                <a:solidFill>
                  <a:schemeClr val="tx1"/>
                </a:solidFill>
                <a:latin typeface="+mn-lt"/>
              </a:rPr>
              <a:t>minimis</a:t>
            </a:r>
            <a:br>
              <a:rPr lang="pl-PL" sz="2300" b="1" u="sng" dirty="0">
                <a:solidFill>
                  <a:schemeClr val="tx1"/>
                </a:solidFill>
                <a:latin typeface="+mn-lt"/>
              </a:rPr>
            </a:b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r>
              <a:rPr lang="pl-PL" sz="2300" dirty="0">
                <a:solidFill>
                  <a:schemeClr val="tx1"/>
                </a:solidFill>
                <a:latin typeface="+mn-lt"/>
              </a:rPr>
              <a:t>Jeżeli w projekcie występuje pomoc de </a:t>
            </a:r>
            <a:r>
              <a:rPr lang="pl-PL" sz="2300" dirty="0" err="1">
                <a:solidFill>
                  <a:schemeClr val="tx1"/>
                </a:solidFill>
                <a:latin typeface="+mn-lt"/>
              </a:rPr>
              <a:t>minimis</a:t>
            </a:r>
            <a:r>
              <a:rPr lang="pl-PL" sz="2300" dirty="0">
                <a:solidFill>
                  <a:schemeClr val="tx1"/>
                </a:solidFill>
                <a:latin typeface="+mn-lt"/>
              </a:rPr>
              <a:t>, w kryterium sprawdzamy czy jest ona zgodna z warunkami, wynikającymi z odpowiednich aktów prawnych określających zasady udzielania pomocy de </a:t>
            </a:r>
            <a:r>
              <a:rPr lang="pl-PL" sz="2300" dirty="0" err="1">
                <a:solidFill>
                  <a:schemeClr val="tx1"/>
                </a:solidFill>
                <a:latin typeface="+mn-lt"/>
              </a:rPr>
              <a:t>minimis</a:t>
            </a:r>
            <a:r>
              <a:rPr lang="pl-PL" sz="2300" dirty="0">
                <a:solidFill>
                  <a:schemeClr val="tx1"/>
                </a:solidFill>
                <a:latin typeface="+mn-lt"/>
              </a:rPr>
              <a:t>, wskazanymi w SZOP w wersji aktualnej na dzień rozpoczęcia postępowania.</a:t>
            </a: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r>
              <a:rPr lang="pl-PL" sz="2300" dirty="0">
                <a:solidFill>
                  <a:schemeClr val="tx1"/>
                </a:solidFill>
                <a:latin typeface="+mn-lt"/>
              </a:rPr>
              <a:t>Zastosowanie:</a:t>
            </a: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r>
              <a:rPr lang="pl-PL" sz="2300" dirty="0">
                <a:solidFill>
                  <a:schemeClr val="tx1"/>
                </a:solidFill>
                <a:latin typeface="+mn-lt"/>
              </a:rPr>
              <a:t>- akt wykonawczy krajowy, tj. rozporządzenie Ministra Funduszy i Polityki Regionalnej z dnia 20 grudnia 2022 r. w sprawie udzielania pomocy de </a:t>
            </a:r>
            <a:r>
              <a:rPr lang="pl-PL" sz="2300" dirty="0" err="1">
                <a:solidFill>
                  <a:schemeClr val="tx1"/>
                </a:solidFill>
                <a:latin typeface="+mn-lt"/>
              </a:rPr>
              <a:t>minimis</a:t>
            </a:r>
            <a:r>
              <a:rPr lang="pl-PL" sz="2300" dirty="0">
                <a:solidFill>
                  <a:schemeClr val="tx1"/>
                </a:solidFill>
                <a:latin typeface="+mn-lt"/>
              </a:rPr>
              <a:t> oraz pomocy publicznej w ramach programów finansowanych z Europejskiego Funduszu Społecznego Plus (EFS+) na lata 2021-2027;</a:t>
            </a: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r>
              <a:rPr lang="pl-PL" sz="2300" dirty="0">
                <a:solidFill>
                  <a:schemeClr val="tx1"/>
                </a:solidFill>
                <a:latin typeface="+mn-lt"/>
              </a:rPr>
              <a:t>- akt wykonawczy unijny, tj. rozporządzenie Komisji (UE) nr 1407/2013 z dnia 18 grudnia 2013 </a:t>
            </a:r>
            <a:r>
              <a:rPr lang="pl-PL" sz="2300" dirty="0" err="1">
                <a:solidFill>
                  <a:schemeClr val="tx1"/>
                </a:solidFill>
                <a:latin typeface="+mn-lt"/>
              </a:rPr>
              <a:t>r.w</a:t>
            </a:r>
            <a:r>
              <a:rPr lang="pl-PL" sz="2300" dirty="0">
                <a:solidFill>
                  <a:schemeClr val="tx1"/>
                </a:solidFill>
                <a:latin typeface="+mn-lt"/>
              </a:rPr>
              <a:t> sprawie stosowania art. 107 i 108 Traktatu o funkcjonowaniu Unii Europejskiej do pomocy de </a:t>
            </a:r>
            <a:r>
              <a:rPr lang="pl-PL" sz="2300" dirty="0" err="1">
                <a:solidFill>
                  <a:schemeClr val="tx1"/>
                </a:solidFill>
                <a:latin typeface="+mn-lt"/>
              </a:rPr>
              <a:t>minimis</a:t>
            </a:r>
            <a:r>
              <a:rPr lang="pl-PL" sz="2300" dirty="0">
                <a:solidFill>
                  <a:schemeClr val="tx1"/>
                </a:solidFill>
                <a:latin typeface="+mn-lt"/>
              </a:rPr>
              <a:t> oraz  rozporządzenie Komisji (UE) nr 651/2014 z dnia 17 czerwca 2014 r. uznające niektóre rodzaje pomocy za zgodne z rynkiem wewnętrznym w zastosowaniu art. 107 i 108 Traktatu</a:t>
            </a: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br>
              <a:rPr lang="pl-PL" sz="2300" dirty="0">
                <a:solidFill>
                  <a:schemeClr val="tx1"/>
                </a:solidFill>
                <a:latin typeface="+mn-lt"/>
              </a:rPr>
            </a:br>
            <a:br>
              <a:rPr lang="pl-PL" sz="2300" dirty="0"/>
            </a:br>
            <a:endParaRPr lang="pl-PL" sz="23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2981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07368" y="908721"/>
            <a:ext cx="964907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B. Kryteria Merytoryczne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600" b="1" u="sng" dirty="0">
                <a:latin typeface="+mj-lt"/>
              </a:rPr>
              <a:t>B.1 Potrzeba realizacji i grupa docelowa projektu</a:t>
            </a:r>
          </a:p>
          <a:p>
            <a:endParaRPr lang="pl-PL" sz="2600" b="1" u="sng" dirty="0">
              <a:latin typeface="+mj-lt"/>
            </a:endParaRPr>
          </a:p>
          <a:p>
            <a:r>
              <a:rPr lang="pl-PL" sz="2600" dirty="0"/>
              <a:t>Weryfikacja, czy: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wnioskodawca uzasadnił potrzebę realizacji projektu w kontekście problemu/ów grupy docelowej w powiązaniu ze specyficznymi jej cechami, na obszarze realizacji projektu, na który/e to problem/y odpowiedź stanowi trafnie sformułowany cel projektu;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dobór i opis grupy docelowej oraz sposób rekrutacji (w tym weryfikacja kwalifikowalności grupy docelowej) jest adekwatny do założeń projektu i Regulaminu wyboru projektów. </a:t>
            </a:r>
          </a:p>
          <a:p>
            <a:endParaRPr lang="pl-PL" dirty="0"/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82036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767408" y="908720"/>
            <a:ext cx="9001001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B. Kryteria Merytoryczne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600" b="1" u="sng" dirty="0">
                <a:latin typeface="+mj-lt"/>
              </a:rPr>
              <a:t>B.2 Wskaźniki projektu</a:t>
            </a:r>
          </a:p>
          <a:p>
            <a:endParaRPr lang="pl-PL" sz="2600" b="1" dirty="0">
              <a:latin typeface="+mj-lt"/>
            </a:endParaRPr>
          </a:p>
          <a:p>
            <a:r>
              <a:rPr lang="pl-PL" sz="2600" dirty="0"/>
              <a:t>Weryfikacja prawidłowości opisu i doboru wskaźników do założeń projektu i Regulaminu wyboru projektów, w tym: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możliwość osiągnięcia w ramach projektu skwantyfikowanych wskaźników produktów i rezultatów;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adekwatność i poprawność sformułowania wskaźników;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sposób mierzenia wskaźników ze wskazaniem źródła pomiaru.</a:t>
            </a:r>
          </a:p>
          <a:p>
            <a:pPr lvl="0"/>
            <a:endParaRPr lang="pl-PL" sz="2600" dirty="0"/>
          </a:p>
          <a:p>
            <a:pPr lvl="0"/>
            <a:r>
              <a:rPr lang="pl-PL" sz="2600" dirty="0">
                <a:hlinkClick r:id="rId3" action="ppaction://hlinkfile"/>
              </a:rPr>
              <a:t> </a:t>
            </a:r>
            <a:r>
              <a:rPr lang="pl-PL" sz="2600" dirty="0" err="1">
                <a:hlinkClick r:id="rId3" action="ppaction://hlinkfile"/>
              </a:rPr>
              <a:t>Wskaźnki</a:t>
            </a:r>
            <a:r>
              <a:rPr lang="pl-PL" sz="2600" dirty="0">
                <a:hlinkClick r:id="rId3" action="ppaction://hlinkfile"/>
              </a:rPr>
              <a:t> realizacji projektów</a:t>
            </a:r>
            <a:endParaRPr lang="pl-PL" sz="2600" dirty="0"/>
          </a:p>
          <a:p>
            <a:pPr lvl="0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09348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551384" y="188640"/>
            <a:ext cx="9145016" cy="675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B. Kryteria Merytoryczne</a:t>
            </a:r>
          </a:p>
          <a:p>
            <a:endParaRPr lang="pl-PL" sz="10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300" b="1" u="sng" dirty="0">
                <a:latin typeface="+mj-lt"/>
              </a:rPr>
              <a:t>B.3 Zadania projektu</a:t>
            </a:r>
          </a:p>
          <a:p>
            <a:endParaRPr lang="pl-PL" sz="2300" b="1" u="sng" dirty="0">
              <a:latin typeface="+mj-lt"/>
            </a:endParaRPr>
          </a:p>
          <a:p>
            <a:r>
              <a:rPr lang="pl-PL" sz="2300" dirty="0"/>
              <a:t>Weryfikacja: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trafności doboru zadań i ich merytoryczną zawartość w świetle zdiagnozowanego/</a:t>
            </a:r>
            <a:r>
              <a:rPr lang="pl-PL" sz="2300" dirty="0" err="1"/>
              <a:t>ych</a:t>
            </a:r>
            <a:r>
              <a:rPr lang="pl-PL" sz="2300" dirty="0"/>
              <a:t> problemu/ów oraz założonych celów/wskaźników;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adekwatności opisu zadań do założeń projektu;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zgodności planowanych działań z przepisami właściwymi dla obszaru merytorycznego i warunkami wsparcia określonymi w Regulaminie wyboru projektów;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podziału zadań (wnioskodawca/partner)- dotyczy projektów partnerskich;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czy projekt zakłada zachowanie trwałości projektu w odniesieniu do wydatków ponoszonych jako cross-</a:t>
            </a:r>
            <a:r>
              <a:rPr lang="pl-PL" sz="2300" dirty="0" err="1"/>
              <a:t>financing</a:t>
            </a:r>
            <a:r>
              <a:rPr lang="pl-PL" sz="2300" dirty="0"/>
              <a:t> lub w sytuacji, gdy projekt podlega obowiązkowi utrzymania inwestycji zgodnie z obowiązującymi zasadami pomocy publicznej (o ile dotyczy);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300" dirty="0"/>
              <a:t>czy projekt zakłada racjonalny harmonogram zadań.</a:t>
            </a:r>
          </a:p>
          <a:p>
            <a:pPr lvl="0"/>
            <a:endParaRPr lang="pl-PL" sz="2300" dirty="0"/>
          </a:p>
        </p:txBody>
      </p:sp>
    </p:spTree>
    <p:extLst>
      <p:ext uri="{BB962C8B-B14F-4D97-AF65-F5344CB8AC3E}">
        <p14:creationId xmlns:p14="http://schemas.microsoft.com/office/powerpoint/2010/main" val="172794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876FDC7-455E-4982-BABF-34C3A83D0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8696" y="212638"/>
            <a:ext cx="10369152" cy="1460786"/>
          </a:xfrm>
        </p:spPr>
        <p:txBody>
          <a:bodyPr>
            <a:normAutofit fontScale="90000"/>
          </a:bodyPr>
          <a:lstStyle/>
          <a:p>
            <a:pPr marL="432000" indent="-432000">
              <a:buFont typeface="Wingdings" panose="05000000000000000000" pitchFamily="2" charset="2"/>
              <a:buChar char="§"/>
            </a:pPr>
            <a:br>
              <a:rPr lang="pl-PL" sz="3200" dirty="0">
                <a:latin typeface="+mn-lt"/>
                <a:cs typeface="Arial" panose="020B0604020202020204" pitchFamily="34" charset="0"/>
              </a:rPr>
            </a:br>
            <a:br>
              <a:rPr lang="pl-PL" sz="3200" dirty="0">
                <a:latin typeface="+mn-lt"/>
                <a:cs typeface="Arial" panose="020B0604020202020204" pitchFamily="34" charset="0"/>
              </a:rPr>
            </a:br>
            <a:br>
              <a:rPr lang="pl-PL" sz="3200" dirty="0"/>
            </a:br>
            <a:br>
              <a:rPr lang="pl-PL" sz="3200" dirty="0"/>
            </a:br>
            <a:br>
              <a:rPr lang="pl-PL" sz="3200" dirty="0"/>
            </a:br>
            <a:br>
              <a:rPr lang="pl-PL" sz="2700" dirty="0"/>
            </a:br>
            <a:r>
              <a:rPr lang="pl-PL" sz="2700" dirty="0"/>
              <a:t>Termin naboru:  27 listopad 2023 r. – 8 styczeń 2024 r.</a:t>
            </a:r>
            <a:br>
              <a:rPr lang="pl-PL" sz="2700" dirty="0"/>
            </a:br>
            <a:r>
              <a:rPr lang="pl-PL" sz="2700" dirty="0"/>
              <a:t>Orientacyjny termin zakończenia postępowania (</a:t>
            </a:r>
            <a:r>
              <a:rPr lang="pl-PL" sz="2700" dirty="0" err="1"/>
              <a:t>nabór+ocena+rostrzygnięcie</a:t>
            </a:r>
            <a:r>
              <a:rPr lang="pl-PL" sz="2700" dirty="0"/>
              <a:t>) to czerwiec 2024 r</a:t>
            </a:r>
            <a:r>
              <a:rPr lang="pl-PL" sz="2100" dirty="0">
                <a:solidFill>
                  <a:schemeClr val="dk1"/>
                </a:solidFill>
                <a:latin typeface="+mn-lt"/>
                <a:ea typeface="+mn-ea"/>
                <a:cs typeface="+mn-cs"/>
              </a:rPr>
              <a:t>. 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5253A722-7C41-4019-BCDA-1A7BE212E6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249832"/>
              </p:ext>
            </p:extLst>
          </p:nvPr>
        </p:nvGraphicFramePr>
        <p:xfrm>
          <a:off x="881225" y="1673424"/>
          <a:ext cx="8269309" cy="4800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30109">
                  <a:extLst>
                    <a:ext uri="{9D8B030D-6E8A-4147-A177-3AD203B41FA5}">
                      <a16:colId xmlns:a16="http://schemas.microsoft.com/office/drawing/2014/main" val="1257365518"/>
                    </a:ext>
                  </a:extLst>
                </a:gridCol>
                <a:gridCol w="4231620">
                  <a:extLst>
                    <a:ext uri="{9D8B030D-6E8A-4147-A177-3AD203B41FA5}">
                      <a16:colId xmlns:a16="http://schemas.microsoft.com/office/drawing/2014/main" val="2218734382"/>
                    </a:ext>
                  </a:extLst>
                </a:gridCol>
                <a:gridCol w="3107580">
                  <a:extLst>
                    <a:ext uri="{9D8B030D-6E8A-4147-A177-3AD203B41FA5}">
                      <a16:colId xmlns:a16="http://schemas.microsoft.com/office/drawing/2014/main" val="3720470300"/>
                    </a:ext>
                  </a:extLst>
                </a:gridCol>
              </a:tblGrid>
              <a:tr h="131204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1.1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b="1" dirty="0">
                          <a:effectLst/>
                        </a:rPr>
                        <a:t>Informacja finansowa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kwota przeznaczona na dofinansowanie projektów w ramach postępowania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środki EFS+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środki budżetu państwa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 </a:t>
                      </a: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19 348 358,82 zł</a:t>
                      </a: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18 273 449,99 zł</a:t>
                      </a:r>
                    </a:p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1 074 908,83 zł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9536859"/>
                  </a:ext>
                </a:extLst>
              </a:tr>
              <a:tr h="6111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1.2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maksymalna wartość środków EFS+ na poziomie projektu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85%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3190493"/>
                  </a:ext>
                </a:extLst>
              </a:tr>
              <a:tr h="6111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1.3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maksymalna wartość środków budżetu państwa na poziomie projektu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5%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96100850"/>
                  </a:ext>
                </a:extLst>
              </a:tr>
              <a:tr h="368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1.4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minimalny wkład własny beneficjenta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10%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63237298"/>
                  </a:ext>
                </a:extLst>
              </a:tr>
              <a:tr h="6111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1.5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maksymalna dopuszczalna wartość dofinansowania projektu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90%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2811739"/>
                  </a:ext>
                </a:extLst>
              </a:tr>
              <a:tr h="368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1.6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dopuszczalny cross-financing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0%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2198157"/>
                  </a:ext>
                </a:extLst>
              </a:tr>
              <a:tr h="3682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>
                          <a:effectLst/>
                        </a:rPr>
                        <a:t>1.7</a:t>
                      </a:r>
                      <a:endParaRPr lang="pl-PL" sz="1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minimalna wartość projektu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pl-PL" sz="1900" dirty="0">
                          <a:effectLst/>
                        </a:rPr>
                        <a:t>200 000,00 zł</a:t>
                      </a:r>
                      <a:endParaRPr lang="pl-PL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33346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407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767408" y="476672"/>
            <a:ext cx="90010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B. Kryteria Merytoryczne</a:t>
            </a:r>
          </a:p>
          <a:p>
            <a:endParaRPr lang="pl-PL" sz="26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600" b="1" u="sng" dirty="0">
                <a:latin typeface="+mj-lt"/>
              </a:rPr>
              <a:t>B.4 Potencjał do realizacji projektu</a:t>
            </a:r>
          </a:p>
          <a:p>
            <a:endParaRPr lang="pl-PL" sz="2600" b="1" u="sng" dirty="0">
              <a:latin typeface="+mj-lt"/>
            </a:endParaRPr>
          </a:p>
          <a:p>
            <a:r>
              <a:rPr lang="pl-PL" sz="2600" dirty="0"/>
              <a:t>Weryfikacja: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doświadczenia wnioskodawcy w obszarze tematycznym, którego dotyczy realizowany projekt, na danym terytorium i w pracy z daną grupą docelową,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potencjału kadrowego i technicznego planowanego do zaangażowania w ramach projektu,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czy opis potencjału i doświadczenia wnioskodawcy jest adekwatny do założeń projektu i Regulaminu wyboru projektów,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600" dirty="0"/>
              <a:t>sposobu zarządzania projektem. </a:t>
            </a:r>
          </a:p>
        </p:txBody>
      </p:sp>
    </p:spTree>
    <p:extLst>
      <p:ext uri="{BB962C8B-B14F-4D97-AF65-F5344CB8AC3E}">
        <p14:creationId xmlns:p14="http://schemas.microsoft.com/office/powerpoint/2010/main" val="8722634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551384" y="290743"/>
            <a:ext cx="9289032" cy="678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B. Kryteria Merytoryczne</a:t>
            </a:r>
          </a:p>
          <a:p>
            <a:endParaRPr lang="pl-PL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2000" b="1" u="sng" dirty="0">
                <a:latin typeface="+mj-lt"/>
              </a:rPr>
              <a:t>B.5 Budżet projektu</a:t>
            </a:r>
          </a:p>
          <a:p>
            <a:r>
              <a:rPr lang="pl-PL" sz="2000" dirty="0"/>
              <a:t>Weryfikacja: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b="1" dirty="0"/>
              <a:t>zgodności </a:t>
            </a:r>
            <a:r>
              <a:rPr lang="pl-PL" sz="2000" dirty="0"/>
              <a:t>budżetu projektu z Wytycznymi dotyczącymi kwalifikowalności wydatków na lata 2021-2027;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b="1" dirty="0"/>
              <a:t>niezbędności </a:t>
            </a:r>
            <a:r>
              <a:rPr lang="pl-PL" sz="2000" dirty="0"/>
              <a:t>planowanych wydatków w budżecie projektu, w tym:</a:t>
            </a:r>
          </a:p>
          <a:p>
            <a:pPr lvl="0"/>
            <a:r>
              <a:rPr lang="pl-PL" sz="2000" dirty="0"/>
              <a:t>      -  czy wydatki wynikają bezpośrednio z opisanych działań i przyczyniają się do osiągnięcia produktów projektu;</a:t>
            </a:r>
          </a:p>
          <a:p>
            <a:pPr lvl="0"/>
            <a:r>
              <a:rPr lang="pl-PL" sz="2000" dirty="0"/>
              <a:t>       - czy nie ujęto wydatków, które wykazano jako potencjał wnioskodawcy (chyba, że stanowią  wkład własny);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b="1" dirty="0"/>
              <a:t>racjonalności i efektywności </a:t>
            </a:r>
            <a:r>
              <a:rPr lang="pl-PL" sz="2000" dirty="0"/>
              <a:t>planowanych wydatków, w tym:</a:t>
            </a:r>
          </a:p>
          <a:p>
            <a:pPr lvl="0"/>
            <a:r>
              <a:rPr lang="pl-PL" sz="2000" dirty="0"/>
              <a:t>      - czy są adekwatne do zakresu i specyfiki projektu, czasu jego realizacji oraz planowanych produktów projektu;</a:t>
            </a:r>
          </a:p>
          <a:p>
            <a:pPr lvl="0"/>
            <a:r>
              <a:rPr lang="pl-PL" sz="2000" dirty="0"/>
              <a:t>      - czy są zgodne ze standardami lub cenami rynkowymi towarów lub usług,</a:t>
            </a:r>
          </a:p>
          <a:p>
            <a:pPr lvl="0"/>
            <a:r>
              <a:rPr lang="pl-PL" sz="2000" dirty="0"/>
              <a:t>      - czy określone w projekcie nakłady finansowe służą osiągnięciu możliwie najkorzystniejszych efektów realizacji zadań.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b="1" dirty="0"/>
              <a:t>poprawności</a:t>
            </a:r>
            <a:r>
              <a:rPr lang="pl-PL" sz="2000" dirty="0"/>
              <a:t> sporządzenia budżetu ( m.in. koszty pośrednie, cross-</a:t>
            </a:r>
            <a:r>
              <a:rPr lang="pl-PL" sz="2000" dirty="0" err="1"/>
              <a:t>financing</a:t>
            </a:r>
            <a:r>
              <a:rPr lang="pl-PL" sz="2000" dirty="0"/>
              <a:t>, wkład własny, błędnie wyliczenia itp.)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dirty="0"/>
              <a:t>czy budżet projektu jest adekwatny do założeń projektu i Regulaminu wyboru projektów.</a:t>
            </a:r>
          </a:p>
          <a:p>
            <a:pPr lvl="0"/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6595723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299C98-DBCD-4AA3-92E2-AD680D059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408" y="548680"/>
            <a:ext cx="8524660" cy="5339680"/>
          </a:xfrm>
        </p:spPr>
        <p:txBody>
          <a:bodyPr>
            <a:normAutofit fontScale="90000"/>
          </a:bodyPr>
          <a:lstStyle/>
          <a:p>
            <a:r>
              <a:rPr lang="pl-PL" sz="2700" dirty="0"/>
              <a:t>B. Kryteria Merytoryczne</a:t>
            </a:r>
            <a:br>
              <a:rPr lang="pl-PL" sz="2700" dirty="0"/>
            </a:br>
            <a:br>
              <a:rPr lang="pl-PL" sz="27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700" b="1" u="sng" dirty="0">
                <a:solidFill>
                  <a:schemeClr val="tx1"/>
                </a:solidFill>
                <a:ea typeface="+mn-ea"/>
                <a:cs typeface="+mn-cs"/>
              </a:rPr>
              <a:t>B.4 Budżet projektu </a:t>
            </a:r>
            <a:r>
              <a:rPr lang="pl-PL" sz="2700" b="1" u="sng" dirty="0" err="1">
                <a:solidFill>
                  <a:schemeClr val="tx1"/>
                </a:solidFill>
                <a:ea typeface="+mn-ea"/>
                <a:cs typeface="+mn-cs"/>
              </a:rPr>
              <a:t>c.d</a:t>
            </a:r>
            <a:br>
              <a:rPr lang="pl-PL" sz="2700" b="1" u="sng" dirty="0">
                <a:solidFill>
                  <a:schemeClr val="tx1"/>
                </a:solidFill>
                <a:ea typeface="+mn-ea"/>
                <a:cs typeface="+mn-cs"/>
              </a:rPr>
            </a:br>
            <a:br>
              <a:rPr lang="pl-PL" sz="2700" b="1" u="sng" dirty="0"/>
            </a:br>
            <a:r>
              <a:rPr lang="pl-PL" sz="27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IP opracowała Standard budżetu projektu. Dokument został zamieszczony w Dokumentach pomocniczych na stronie internetowej programu. </a:t>
            </a:r>
            <a:r>
              <a:rPr lang="pl-PL" sz="27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action="ppaction://hlinkfile"/>
              </a:rPr>
              <a:t>Standard budżetu projektu</a:t>
            </a:r>
            <a:br>
              <a:rPr lang="pl-PL" sz="27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pl-PL" sz="27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7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Dokument zawiera zasady przygotowywania budżetu projektu w oparciu o zapisy Wytycznych dotyczących kwalifikowalności wydatków na lata 2021-2027 (Wytyczne)    i stanowi uszczegółowienie zapisów Instrukcji wypełniania wniosku o dofinansowanie w zakresie budżetu projektu.</a:t>
            </a:r>
            <a:br>
              <a:rPr lang="pl-PL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pl-PL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br>
              <a:rPr lang="pl-PL" sz="2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pl-PL" sz="20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47584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767408" y="404664"/>
            <a:ext cx="8568952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sz="1000" b="1" dirty="0">
              <a:latin typeface="+mj-lt"/>
              <a:cs typeface="Calibri" panose="020F0502020204030204" pitchFamily="34" charset="0"/>
            </a:endParaRPr>
          </a:p>
          <a:p>
            <a:endParaRPr lang="pl-PL" sz="10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400" b="1" u="sng" dirty="0"/>
              <a:t>C.1 Rzetelność Wnioskodawcy</a:t>
            </a:r>
          </a:p>
          <a:p>
            <a:endParaRPr lang="pl-PL" sz="2400" dirty="0"/>
          </a:p>
          <a:p>
            <a:r>
              <a:rPr lang="pl-PL" sz="2400" dirty="0"/>
              <a:t>Weryfikacja, czy w okresie trzech lat poprzedzających datę złożenia wniosku o dofinansowanie projektu Instytucja Zarządzająca lub Instytucja Pośrednicząca programami (RPO WKP, </a:t>
            </a:r>
            <a:r>
              <a:rPr lang="pl-PL" sz="2400" dirty="0" err="1"/>
              <a:t>FEdKP</a:t>
            </a:r>
            <a:r>
              <a:rPr lang="pl-PL" sz="2400" dirty="0"/>
              <a:t>), z własnej inicjatywy, nie rozwiązała z wnioskodawcą umowy o dofinansowanie projektu realizowanego ze środków unijnych (RPO WKP, </a:t>
            </a:r>
            <a:r>
              <a:rPr lang="pl-PL" sz="2400" dirty="0" err="1"/>
              <a:t>FEdKP</a:t>
            </a:r>
            <a:r>
              <a:rPr lang="pl-PL" sz="2400" dirty="0"/>
              <a:t>) z przyczyn leżących po jego stronie w trybie natychmiastowym/bez wypowiedzenia.</a:t>
            </a:r>
          </a:p>
          <a:p>
            <a:endParaRPr lang="pl-PL" sz="2400" dirty="0"/>
          </a:p>
          <a:p>
            <a:r>
              <a:rPr lang="pl-PL" sz="2400" dirty="0"/>
              <a:t>Kryterium weryfikowane w oparciu o rejestr rozwiązanych umów o dofinansowanie projektów prowadzony przez Instytucję Zarządzającą.</a:t>
            </a:r>
          </a:p>
          <a:p>
            <a:endParaRPr lang="pl-PL" dirty="0"/>
          </a:p>
          <a:p>
            <a:endParaRPr lang="pl-PL" sz="2000" b="1" u="sng" dirty="0">
              <a:latin typeface="+mj-lt"/>
            </a:endParaRPr>
          </a:p>
          <a:p>
            <a:endParaRPr lang="pl-PL" sz="2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1766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551384" y="20667"/>
            <a:ext cx="892899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200" b="1" u="sng" dirty="0"/>
              <a:t>C.2 Projekt jest zgodny z zapisami Szczegółowego Opisu Priorytetów (</a:t>
            </a:r>
            <a:r>
              <a:rPr lang="pl-PL" sz="2200" b="1" u="sng" dirty="0" err="1"/>
              <a:t>SzOP</a:t>
            </a:r>
            <a:r>
              <a:rPr lang="pl-PL" sz="2200" b="1" u="sng" dirty="0"/>
              <a:t>)</a:t>
            </a:r>
          </a:p>
          <a:p>
            <a:endParaRPr lang="pl-PL" sz="2200" b="1" u="sng" dirty="0"/>
          </a:p>
          <a:p>
            <a:r>
              <a:rPr lang="pl-PL" sz="2200" dirty="0"/>
              <a:t>Weryfikacja, czy projekt jest zgodny z zapisami Szczegółowego Opisu Priorytetów dla Działania 8.3 w wersji aktualnej na dzień rozpoczęcia naboru: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„Opis działań” oraz zasad realizacji wsparcia;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„Maksymalny % poziomu dofinansowania całkowitego wydatków kwalifikowalnych na poziomie projektu (środki UE + współfinansowanie ze środków krajowych przyznane beneficjentowi przez właściwą instytucję)”;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„Dopuszczalny cross-</a:t>
            </a:r>
            <a:r>
              <a:rPr lang="pl-PL" sz="2200" dirty="0" err="1"/>
              <a:t>financing</a:t>
            </a:r>
            <a:r>
              <a:rPr lang="pl-PL" sz="2200" dirty="0"/>
              <a:t> (%)”;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„Minimalny wkład własny beneficjenta”;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„Minimalna wartość projektu”,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/>
              <a:t>w zakresie informacji wskazanych w polu „Uproszczone metody rozliczania”.</a:t>
            </a:r>
          </a:p>
          <a:p>
            <a:pPr lvl="0"/>
            <a:endParaRPr lang="pl-PL" dirty="0"/>
          </a:p>
          <a:p>
            <a:endParaRPr lang="pl-PL" dirty="0"/>
          </a:p>
          <a:p>
            <a:endParaRPr lang="pl-PL" sz="1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6771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79376" y="332656"/>
            <a:ext cx="9649072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sz="1000" dirty="0"/>
          </a:p>
          <a:p>
            <a:r>
              <a:rPr lang="pl-PL" sz="2000" b="1" u="sng" dirty="0"/>
              <a:t>C.3 Wnioskodawca/partner (jeżeli dotyczy) jest podmiotem uprawnionym do złożenia wniosku o dofinansowanie projektu</a:t>
            </a:r>
          </a:p>
          <a:p>
            <a:endParaRPr lang="pl-PL" sz="1400" b="1" u="sng" dirty="0">
              <a:latin typeface="+mj-lt"/>
            </a:endParaRPr>
          </a:p>
          <a:p>
            <a:r>
              <a:rPr lang="pl-PL" sz="2000" dirty="0"/>
              <a:t>Weryfikacja, czy wnioskodawcą/ partnerem (jeżeli dotyczy) jest podmiotem z katalogu określonego w polu „Typ beneficjenta – ogólny” Szczegółowego Opisu Priorytetów w wersji aktualnej na dzień rozpoczęcia naboru z wyłączeniem osób fizycznych (nie dotyczy osób prowadzących działalność gospodarczą lub oświatową na podstawie przepisów odrębnych).</a:t>
            </a:r>
          </a:p>
          <a:p>
            <a:endParaRPr lang="pl-PL" sz="1600" dirty="0"/>
          </a:p>
          <a:p>
            <a:r>
              <a:rPr lang="pl-PL" sz="1600" dirty="0"/>
              <a:t>Kryterium weryfikowane w oparciu o wniosek o dofinansowanie projektu.</a:t>
            </a:r>
          </a:p>
          <a:p>
            <a:endParaRPr lang="pl-PL" sz="1600" b="1" dirty="0">
              <a:latin typeface="+mj-lt"/>
            </a:endParaRPr>
          </a:p>
          <a:p>
            <a:r>
              <a:rPr lang="pl-PL" sz="2000" b="1" u="sng" dirty="0"/>
              <a:t>C.4 Podmiot występuje maksymalnie 2 razy w ramach naboru.</a:t>
            </a:r>
          </a:p>
          <a:p>
            <a:endParaRPr lang="pl-PL" sz="2000" b="1" u="sng" dirty="0"/>
          </a:p>
          <a:p>
            <a:r>
              <a:rPr lang="pl-PL" sz="2000" dirty="0"/>
              <a:t>Weryfikacja, czy jeden podmiot wystąpił w ramach naboru nie więcej niż jeden raz jako wnioskodawca i nie więcej niż jeden raz jako partner.</a:t>
            </a:r>
          </a:p>
          <a:p>
            <a:r>
              <a:rPr lang="pl-PL" sz="2000" dirty="0"/>
              <a:t>W przypadku gdy dany podmiot wystąpi w ramach naboru więcej niż raz jako lider lub więcej niż raz jako partner, wszystkie wnioski, których dotyczy opisany przypadek zostaną odrzucone.</a:t>
            </a:r>
          </a:p>
          <a:p>
            <a:endParaRPr lang="pl-PL" dirty="0"/>
          </a:p>
          <a:p>
            <a:r>
              <a:rPr lang="pl-PL" sz="1600" dirty="0"/>
              <a:t>Kryterium weryfikowane na podstawie rejestru wniosków o dofinansowanie realizacji projektów złożonych w odpowiedzi na nabór.</a:t>
            </a:r>
            <a:endParaRPr lang="pl-PL" sz="1600" b="1" u="sng" dirty="0"/>
          </a:p>
          <a:p>
            <a:endParaRPr lang="pl-PL" sz="16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44078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AB94A12-62BE-4D5A-A7FB-58690D867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620688"/>
            <a:ext cx="8659026" cy="5904656"/>
          </a:xfrm>
        </p:spPr>
        <p:txBody>
          <a:bodyPr>
            <a:normAutofit fontScale="90000"/>
          </a:bodyPr>
          <a:lstStyle/>
          <a:p>
            <a:r>
              <a:rPr lang="pl-PL" dirty="0"/>
              <a:t>C. Kryteria Dostępu</a:t>
            </a:r>
            <a:br>
              <a:rPr lang="pl-PL" sz="4800" dirty="0"/>
            </a:br>
            <a:br>
              <a:rPr lang="pl-PL" sz="1400" dirty="0"/>
            </a:br>
            <a:r>
              <a:rPr lang="pl-PL" sz="2700" b="1" u="sng" dirty="0">
                <a:solidFill>
                  <a:schemeClr val="tx1"/>
                </a:solidFill>
              </a:rPr>
              <a:t>C.5 Projekt jest skierowany do właściwej grupy docelowej</a:t>
            </a:r>
            <a:br>
              <a:rPr lang="pl-PL" sz="2700" b="1" u="sng" dirty="0">
                <a:solidFill>
                  <a:schemeClr val="tx1"/>
                </a:solidFill>
              </a:rPr>
            </a:br>
            <a:br>
              <a:rPr lang="pl-PL" sz="2700" b="1" u="sng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W kryterium sprawdzimy, czy projekt jest skierowany do osób fizycznych, które pracują lub zamieszkują na terenie województwa kujawsko-pomorskiego w rozumieniu przepisów Kodeksu Cywilnego, należących co najmniej do jednej z poniższych grup:</a:t>
            </a:r>
            <a:br>
              <a:rPr lang="pl-PL" sz="2700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1. osób ubogich pracujących,</a:t>
            </a:r>
            <a:br>
              <a:rPr lang="pl-PL" sz="2700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2. osób zatrudnionych na umowach krótkoterminowych i/lub pracujących w ramach umów cywilno-prawnych,</a:t>
            </a:r>
            <a:br>
              <a:rPr lang="pl-PL" sz="2700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3. osób z niepełnosprawnościami,</a:t>
            </a:r>
            <a:br>
              <a:rPr lang="pl-PL" sz="2700" dirty="0">
                <a:solidFill>
                  <a:schemeClr val="tx1"/>
                </a:solidFill>
              </a:rPr>
            </a:br>
            <a:r>
              <a:rPr lang="pl-PL" sz="2700" dirty="0">
                <a:solidFill>
                  <a:schemeClr val="tx1"/>
                </a:solidFill>
              </a:rPr>
              <a:t>4. osób odchodzących z rolnictwa.</a:t>
            </a:r>
            <a:br>
              <a:rPr lang="pl-PL" sz="2200" dirty="0">
                <a:solidFill>
                  <a:schemeClr val="tx1"/>
                </a:solidFill>
              </a:rPr>
            </a:br>
            <a:br>
              <a:rPr lang="pl-PL" sz="1800" dirty="0">
                <a:solidFill>
                  <a:schemeClr val="tx1"/>
                </a:solidFill>
              </a:rPr>
            </a:br>
            <a:br>
              <a:rPr lang="pl-PL" sz="1800" dirty="0">
                <a:solidFill>
                  <a:schemeClr val="tx1"/>
                </a:solidFill>
              </a:rPr>
            </a:br>
            <a:r>
              <a:rPr lang="pl-PL" sz="1800" dirty="0">
                <a:solidFill>
                  <a:schemeClr val="tx1"/>
                </a:solidFill>
              </a:rPr>
              <a:t>Kryterium weryfikowane w oparciu o wniosek o dofinansowanie projektu. </a:t>
            </a:r>
            <a:br>
              <a:rPr lang="pl-PL" dirty="0"/>
            </a:br>
            <a:br>
              <a:rPr lang="pl-PL" sz="2200" dirty="0">
                <a:solidFill>
                  <a:schemeClr val="tx1"/>
                </a:solidFill>
              </a:rPr>
            </a:br>
            <a:br>
              <a:rPr lang="pl-PL" sz="2200" dirty="0">
                <a:solidFill>
                  <a:schemeClr val="tx1"/>
                </a:solidFill>
              </a:rPr>
            </a:br>
            <a:br>
              <a:rPr lang="pl-PL" sz="2800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752245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CE91D9D7-B029-4014-8AEF-E157CB69F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763772"/>
              </p:ext>
            </p:extLst>
          </p:nvPr>
        </p:nvGraphicFramePr>
        <p:xfrm>
          <a:off x="623392" y="133819"/>
          <a:ext cx="10569196" cy="65903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6308">
                  <a:extLst>
                    <a:ext uri="{9D8B030D-6E8A-4147-A177-3AD203B41FA5}">
                      <a16:colId xmlns:a16="http://schemas.microsoft.com/office/drawing/2014/main" val="3823175402"/>
                    </a:ext>
                  </a:extLst>
                </a:gridCol>
                <a:gridCol w="7992888">
                  <a:extLst>
                    <a:ext uri="{9D8B030D-6E8A-4147-A177-3AD203B41FA5}">
                      <a16:colId xmlns:a16="http://schemas.microsoft.com/office/drawing/2014/main" val="578962595"/>
                    </a:ext>
                  </a:extLst>
                </a:gridCol>
              </a:tblGrid>
              <a:tr h="76112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Grupa docelowa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>
                          <a:effectLst/>
                        </a:rPr>
                        <a:t>Rodzaj dokumentu potwierdzającego spełnienie kryterium uprawniającego do udziału w projekcie</a:t>
                      </a:r>
                      <a:endParaRPr lang="pl-PL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1818855468"/>
                  </a:ext>
                </a:extLst>
              </a:tr>
              <a:tr h="13377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os. odchodzące z rolnictwa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Zaświadczenie o podleganiu ubezpieczeniu na podstawie ustawy z dnia 20 grudnia 1990 r. o ubezpieczeniu społecznym rolników (KRUS) oraz oświadczenie uczestnika podlegającego ubezpieczeniu w KRUS o zamiarze podjęcia zatrudnienia lub innej działalności pozarolniczej objętej ubezpieczeniem wynikającym z ustawy z dnia 13 października 1998 r. o systemie ubezpieczeń społecznych (ZUS)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3859861560"/>
                  </a:ext>
                </a:extLst>
              </a:tr>
              <a:tr h="18727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os. ubogie pracujące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umowa wskazująca na zawarcie stosunku pracy lub innej formy zatrudnienia z której wynika, że zarobki nie przekraczają płacy minimalnej (ustalanej na podstawie przepisów o minimalnym wynagrodzeniu za pracę), w miesiącu poprzedzającym przystąpienie do projektu lub zaświadczenie wydane przez właściwy podmiot potwierdzające, że dochody (z wyłączeniem transferów społecznych), przypadające na jedną osobę, nie przekraczają kryteriów dochodowych ustalonych w oparciu o próg interwencji socjalnej w miesiącu poprzedzającym przystąpienie do projektu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3085060721"/>
                  </a:ext>
                </a:extLst>
              </a:tr>
              <a:tr h="8026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>
                          <a:effectLst/>
                        </a:rPr>
                        <a:t>osoby z niepełnosprawnościami </a:t>
                      </a:r>
                      <a:endParaRPr lang="pl-PL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orzeczenie o niepełnosprawności lub inny niż orzeczenie o niepełnosprawności dokument poświadczający stan zdrowia wydany przez lekarza, tj. orzeczenie o stanie zdrowia lub opinia lekarska 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262655477"/>
                  </a:ext>
                </a:extLst>
              </a:tr>
              <a:tr h="8475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os. zatrudnione na umowach krótkoterminowych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umowa będąca podstawą nawiązania stosunku pracy lub innej formy zatrudnienia, zawarta na czas określony, który upływa w okresie realizacji projektu lub trwa nie dłużej niż 6 miesięcy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1126691672"/>
                  </a:ext>
                </a:extLst>
              </a:tr>
              <a:tr h="84757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os. pracujące w ramach umów cywilno-prawnych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800" dirty="0">
                          <a:effectLst/>
                        </a:rPr>
                        <a:t>umowa cywilno-prawna</a:t>
                      </a:r>
                      <a:endParaRPr lang="pl-PL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444" marR="26444" marT="0" marB="0"/>
                </a:tc>
                <a:extLst>
                  <a:ext uri="{0D108BD9-81ED-4DB2-BD59-A6C34878D82A}">
                    <a16:rowId xmlns:a16="http://schemas.microsoft.com/office/drawing/2014/main" val="1995690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15602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A68248EF-528A-4555-BCEC-C080CFF17A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42512"/>
              </p:ext>
            </p:extLst>
          </p:nvPr>
        </p:nvGraphicFramePr>
        <p:xfrm>
          <a:off x="695400" y="476672"/>
          <a:ext cx="8784976" cy="5689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2935">
                  <a:extLst>
                    <a:ext uri="{9D8B030D-6E8A-4147-A177-3AD203B41FA5}">
                      <a16:colId xmlns:a16="http://schemas.microsoft.com/office/drawing/2014/main" val="1091297536"/>
                    </a:ext>
                  </a:extLst>
                </a:gridCol>
                <a:gridCol w="7802041">
                  <a:extLst>
                    <a:ext uri="{9D8B030D-6E8A-4147-A177-3AD203B41FA5}">
                      <a16:colId xmlns:a16="http://schemas.microsoft.com/office/drawing/2014/main" val="358322336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500" dirty="0">
                          <a:effectLst/>
                        </a:rPr>
                        <a:t>T</a:t>
                      </a:r>
                    </a:p>
                  </a:txBody>
                  <a:tcPr marL="28594" marR="28594" marT="0" marB="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Rodzaj dokumentu potwierdzającego kwalifikowalność do objęcia wsparciem w ramach projektu </a:t>
                      </a:r>
                    </a:p>
                  </a:txBody>
                  <a:tcPr marL="28594" marR="28594" marT="0" marB="0"/>
                </a:tc>
                <a:extLst>
                  <a:ext uri="{0D108BD9-81ED-4DB2-BD59-A6C34878D82A}">
                    <a16:rowId xmlns:a16="http://schemas.microsoft.com/office/drawing/2014/main" val="1563897905"/>
                  </a:ext>
                </a:extLst>
              </a:tr>
              <a:tr h="464880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2400" dirty="0">
                          <a:effectLst/>
                        </a:rPr>
                        <a:t>Osoba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94" marR="2859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2400" b="1" dirty="0">
                          <a:effectLst/>
                        </a:rPr>
                        <a:t>Zamieszkiwanie – </a:t>
                      </a:r>
                      <a:r>
                        <a:rPr lang="pl-PL" sz="2400" dirty="0">
                          <a:effectLst/>
                        </a:rPr>
                        <a:t>weryfikowane na podstawie dokumentu administracyjnego/zaświadczenia wystawionego przez odpowiedni podmiot/jednostkę publiczną (od pracodawcy/ZUS/PUP/KRUS) wraz z ujętym na nim adresem zamieszkania uczestnika. </a:t>
                      </a: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2400" b="1" dirty="0">
                          <a:effectLst/>
                        </a:rPr>
                        <a:t>Zatrudnienie - </a:t>
                      </a:r>
                      <a:r>
                        <a:rPr lang="pl-PL" sz="2400" dirty="0">
                          <a:effectLst/>
                        </a:rPr>
                        <a:t>weryfikowane na podstawie zaświadczenia od pracodawcy, kopii umów o pracę/umów cywilnoprawnych, w których określono miejsce wykonywania pracy. </a:t>
                      </a:r>
                      <a:endParaRPr lang="pl-PL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94" marR="28594" marT="0" marB="0"/>
                </a:tc>
                <a:extLst>
                  <a:ext uri="{0D108BD9-81ED-4DB2-BD59-A6C34878D82A}">
                    <a16:rowId xmlns:a16="http://schemas.microsoft.com/office/drawing/2014/main" val="1942272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1609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79376" y="412789"/>
            <a:ext cx="921702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000" b="1" u="sng" dirty="0">
                <a:latin typeface="+mj-lt"/>
              </a:rPr>
              <a:t>C.6 </a:t>
            </a:r>
            <a:r>
              <a:rPr lang="pl-PL" sz="2000" b="1" u="sng" dirty="0"/>
              <a:t>Wsparcie udzielane w projekcie jest dostosowane do indywidualnych potrzeb uczestników</a:t>
            </a:r>
            <a:endParaRPr lang="pl-PL" sz="2000" b="1" u="sng" dirty="0">
              <a:latin typeface="+mj-lt"/>
            </a:endParaRPr>
          </a:p>
          <a:p>
            <a:endParaRPr lang="pl-PL" sz="1200" b="1" dirty="0">
              <a:latin typeface="+mj-lt"/>
            </a:endParaRPr>
          </a:p>
          <a:p>
            <a:r>
              <a:rPr lang="pl-PL" sz="2200" dirty="0"/>
              <a:t>Wsparcie udzielane w ramach projektów jest dostosowane do indywidualnych potrzeb uczestników projektów, wynikających z ich wiedzy, umiejętności i kompetencji oraz kwalifikacji do wykonywania danego zawodu. </a:t>
            </a:r>
          </a:p>
          <a:p>
            <a:r>
              <a:rPr lang="pl-PL" sz="2200" dirty="0"/>
              <a:t>Wsparcie w ramach projektu musi być poprzedzone identyfikacją potrzeb uczestnika projektu w tym m.in. poprzez diagnozowanie potrzeb szkoleniowych, możliwości doskonalenia zawodowego oraz opracowaniem dla każdego uczestnika projektu Indywidualnego Planu Działania w ramach prowadzonego w projekcie doradztwa zawodowego. Każdy uczestnik otrzyma ofertę wsparcia obejmująca takie formy pomocy, które zostaną zidentyfikowane jako niezbędne w celu poprawy jego sytuacji na rynku pracy lub uzyskania zatrudnienia oraz uwzględniającą potrzeby regionalnego/lokalnego rynku pracy.</a:t>
            </a:r>
          </a:p>
          <a:p>
            <a:endParaRPr lang="pl-PL" sz="1600" dirty="0"/>
          </a:p>
          <a:p>
            <a:r>
              <a:rPr lang="pl-PL" sz="1600" dirty="0"/>
              <a:t>Kryterium weryfikowane w oparciu o wniosek o dofinansowanie projektu.</a:t>
            </a:r>
            <a:endParaRPr lang="pl-PL" sz="1600" b="1" dirty="0">
              <a:latin typeface="+mj-lt"/>
            </a:endParaRPr>
          </a:p>
          <a:p>
            <a:endParaRPr lang="pl-PL" dirty="0"/>
          </a:p>
          <a:p>
            <a:endParaRPr lang="pl-PL" sz="2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908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9116248-3FA6-44F7-818D-BF16E85B9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579140"/>
            <a:ext cx="8596668" cy="803176"/>
          </a:xfrm>
        </p:spPr>
        <p:txBody>
          <a:bodyPr>
            <a:normAutofit/>
          </a:bodyPr>
          <a:lstStyle/>
          <a:p>
            <a:r>
              <a:rPr lang="pl-PL" sz="3200" dirty="0"/>
              <a:t>Sposób złożenia wniosku o dofinansowanie</a:t>
            </a:r>
            <a:endParaRPr lang="pl-PL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B860750-2625-4D7D-A788-D697939A7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5" y="991816"/>
            <a:ext cx="8596668" cy="4885456"/>
          </a:xfrm>
        </p:spPr>
        <p:txBody>
          <a:bodyPr>
            <a:noAutofit/>
          </a:bodyPr>
          <a:lstStyle/>
          <a:p>
            <a:r>
              <a:rPr lang="pl-PL" sz="2400" dirty="0"/>
              <a:t>Wnioskodawca składa wniosek wraz z załącznikiem wyłącznie w SOWA EFS w terminie do 8 stycznia 2024 r.  Po tym terminie SOWA EFS zablokuje składanie wniosków.</a:t>
            </a:r>
          </a:p>
          <a:p>
            <a:r>
              <a:rPr lang="pl-PL" sz="2400" dirty="0"/>
              <a:t>Po przesłaniu wniosku, wnioskodawca otrzyma potwierdzenie jego złożenia z nadanym mu numerem i datą, wygenerowane przez SOWA EFS. Gdy wnioskodawca otrzyma potwierdzenie, nie będzie mógł wprowadzić żadnych zmian we wniosku z wyjątkiem uzupełnienia lub poprawy wniosku na etapie negocjacji. </a:t>
            </a:r>
          </a:p>
          <a:p>
            <a:r>
              <a:rPr lang="pl-PL" sz="2400" dirty="0"/>
              <a:t>Data złożenia wniosku to dzień wskazany w potwierdzeniu, które wnioskodawca otrzymuje po przesłaniu wniosku w SOWA EFS.</a:t>
            </a:r>
          </a:p>
        </p:txBody>
      </p:sp>
    </p:spTree>
    <p:extLst>
      <p:ext uri="{BB962C8B-B14F-4D97-AF65-F5344CB8AC3E}">
        <p14:creationId xmlns:p14="http://schemas.microsoft.com/office/powerpoint/2010/main" val="3961489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839416" y="620687"/>
            <a:ext cx="864096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r>
              <a:rPr lang="pl-PL" sz="2400" b="1" u="sng" dirty="0">
                <a:latin typeface="+mj-lt"/>
              </a:rPr>
              <a:t>C.7 Projekt zakłada realizację wsparcia prowadzącego do nabycia kompetencji lub uzyskania kwalifikacji </a:t>
            </a:r>
          </a:p>
          <a:p>
            <a:endParaRPr lang="pl-PL" sz="2400" b="1" u="sng" dirty="0">
              <a:latin typeface="+mj-lt"/>
            </a:endParaRPr>
          </a:p>
          <a:p>
            <a:r>
              <a:rPr lang="pl-PL" sz="2400" dirty="0"/>
              <a:t>Weryfikacja, czy projekt zakłada realizację wsparcia prowadzącego do nabycia kompetencji lub uzyskania kwalifikacji. Realizacja wsparcia musi być zgodna z załącznikiem nr 2 do Wytycznych dotyczących monitorowania postępu rzeczowego realizacji programów na lata 2021-2027.</a:t>
            </a:r>
          </a:p>
          <a:p>
            <a:endParaRPr lang="pl-PL" dirty="0"/>
          </a:p>
          <a:p>
            <a:endParaRPr lang="pl-PL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l-PL" sz="1600" dirty="0">
                <a:latin typeface="Calibri" panose="020F0502020204030204" pitchFamily="34" charset="0"/>
                <a:cs typeface="Calibri" panose="020F0502020204030204" pitchFamily="34" charset="0"/>
              </a:rPr>
              <a:t>Kryterium jest weryfikowane w oparciu o wniosek o dofinansowanie projektu</a:t>
            </a:r>
            <a:endParaRPr lang="pl-PL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pl-PL" sz="2400" b="1" dirty="0">
              <a:latin typeface="+mj-lt"/>
            </a:endParaRPr>
          </a:p>
          <a:p>
            <a:endParaRPr lang="pl-PL" dirty="0"/>
          </a:p>
          <a:p>
            <a:endParaRPr lang="pl-PL" sz="2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417471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79376" y="620688"/>
            <a:ext cx="9001000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  <a:endParaRPr lang="pl-PL" sz="2400" b="1" dirty="0">
              <a:latin typeface="+mj-lt"/>
              <a:cs typeface="Calibri" panose="020F0502020204030204" pitchFamily="34" charset="0"/>
            </a:endParaRPr>
          </a:p>
          <a:p>
            <a:endParaRPr lang="pl-PL" sz="2300" b="1" dirty="0">
              <a:latin typeface="+mj-lt"/>
            </a:endParaRPr>
          </a:p>
          <a:p>
            <a:r>
              <a:rPr lang="pl-PL" sz="2300" b="1" u="sng" dirty="0">
                <a:latin typeface="+mj-lt"/>
              </a:rPr>
              <a:t>C.8 Wnioskodawca zakłada, że średni koszt wsparcia przypadający na jednego uczestnika projektu nie przekracza 19 tys. zł, a w  przypadku osób z niepełnosprawnościami średni koszt wsparcia na jednego uczestnika  nie przekracza 26 tys. </a:t>
            </a:r>
          </a:p>
          <a:p>
            <a:endParaRPr lang="pl-PL" sz="2300" b="1" dirty="0">
              <a:latin typeface="+mj-lt"/>
            </a:endParaRPr>
          </a:p>
          <a:p>
            <a:r>
              <a:rPr lang="pl-PL" sz="2300" dirty="0"/>
              <a:t>Weryfikacja, czy średni koszt wsparcia na jednego uczestnika projektu nie przekracza 19 tys. zł., a w przypadku osób z niepełnosprawnościami czy średni koszt wsparcia na jednego uczestnika nie przekracza 26 tys. zł.</a:t>
            </a:r>
          </a:p>
          <a:p>
            <a:endParaRPr lang="pl-PL" sz="2300" dirty="0"/>
          </a:p>
          <a:p>
            <a:r>
              <a:rPr lang="pl-PL" sz="2300" dirty="0"/>
              <a:t>Wprowadzenie kryterium służy zapewnieniu racjonalności wydatków projektu oraz wartości docelowych wskaźników założonych do osiągnięcia w naborze.</a:t>
            </a:r>
          </a:p>
          <a:p>
            <a:endParaRPr lang="pl-PL" dirty="0"/>
          </a:p>
          <a:p>
            <a:r>
              <a:rPr lang="pl-PL" sz="1600" dirty="0"/>
              <a:t>Kryterium weryfikowane w oparciu o wniosek o dofinansowanie projektu.</a:t>
            </a:r>
          </a:p>
          <a:p>
            <a:endParaRPr lang="pl-PL" sz="2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69630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07368" y="260648"/>
            <a:ext cx="9145016" cy="690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C. Kryteria Dostępu</a:t>
            </a:r>
          </a:p>
          <a:p>
            <a:endParaRPr lang="pl-PL" b="1" u="sng" dirty="0">
              <a:latin typeface="+mj-lt"/>
            </a:endParaRPr>
          </a:p>
          <a:p>
            <a:r>
              <a:rPr lang="pl-PL" sz="2300" b="1" u="sng" dirty="0">
                <a:latin typeface="+mj-lt"/>
              </a:rPr>
              <a:t>C.9 Wnioskodawca (lub partner – jeśli dotyczy) posiada co najmniej dwuletnie doświadczenie w prowadzeniu działalności w obszarze aktywizacji zawodowej i/lub prowadzeniu szkoleń dla grupy docelowej aktywizowanej w ramach projektu, na terenie województwa kujawsko-pomorskiego</a:t>
            </a:r>
          </a:p>
          <a:p>
            <a:endParaRPr lang="pl-PL" sz="2300" b="1" u="sng" dirty="0">
              <a:latin typeface="+mj-lt"/>
            </a:endParaRPr>
          </a:p>
          <a:p>
            <a:r>
              <a:rPr lang="pl-PL" sz="2300" dirty="0"/>
              <a:t>Weryfikacja, czy wnioskodawca( lub partner – jeśli dotyczy) na dzień złożenia wniosku o dofinansowanie projektu posiada co najmniej dwuletnie doświadczenie w prowadzeniu działalności w obszarze aktywizacji zawodowej</a:t>
            </a:r>
            <a:r>
              <a:rPr lang="pl-PL" sz="2300" b="1" dirty="0"/>
              <a:t> </a:t>
            </a:r>
            <a:r>
              <a:rPr lang="pl-PL" sz="2300" dirty="0"/>
              <a:t>i/lub prowadzeniu szkoleń dla grupy docelowej aktywizowanej w ramach projektu, na terenie województwa kujawsko-pomorskiego.</a:t>
            </a:r>
          </a:p>
          <a:p>
            <a:endParaRPr lang="pl-PL" dirty="0"/>
          </a:p>
          <a:p>
            <a:endParaRPr lang="pl-PL" sz="1600" dirty="0"/>
          </a:p>
          <a:p>
            <a:r>
              <a:rPr lang="pl-PL" sz="1600" dirty="0"/>
              <a:t>Kryterium weryfikowane w oparciu o wniosek o dofinansowanie projektu.</a:t>
            </a:r>
          </a:p>
          <a:p>
            <a:endParaRPr lang="pl-PL" sz="2400" b="1" dirty="0">
              <a:latin typeface="+mj-lt"/>
            </a:endParaRPr>
          </a:p>
          <a:p>
            <a:endParaRPr lang="pl-PL" dirty="0"/>
          </a:p>
          <a:p>
            <a:endParaRPr lang="pl-PL" sz="2400" b="1" dirty="0">
              <a:latin typeface="+mj-lt"/>
            </a:endParaRP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446302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07368" y="116632"/>
            <a:ext cx="9649072" cy="7063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D. Kryteria Premiujące</a:t>
            </a:r>
          </a:p>
          <a:p>
            <a:endParaRPr lang="pl-PL" b="1" u="sng" dirty="0">
              <a:latin typeface="+mj-lt"/>
            </a:endParaRPr>
          </a:p>
          <a:p>
            <a:r>
              <a:rPr lang="pl-PL" sz="2300" b="1" u="sng" dirty="0">
                <a:latin typeface="+mj-lt"/>
              </a:rPr>
              <a:t>D.1 Wnioskodawca zakłada realizację wsparcia skierowanego w co najmniej 20% do osób z niepełnosprawnościami </a:t>
            </a:r>
          </a:p>
          <a:p>
            <a:endParaRPr lang="pl-PL" sz="2300" b="1" dirty="0"/>
          </a:p>
          <a:p>
            <a:r>
              <a:rPr lang="pl-PL" sz="2300" dirty="0"/>
              <a:t>Weryfikacja, czy grupę docelową w co najmniej 20% będą stanowiły osoby z niepełnosprawnościami a projekt został dostosowany do specyficznych potrzeb tej grupy docelowej.</a:t>
            </a:r>
          </a:p>
          <a:p>
            <a:endParaRPr lang="pl-PL" sz="2300" dirty="0"/>
          </a:p>
          <a:p>
            <a:r>
              <a:rPr lang="pl-PL" dirty="0"/>
              <a:t>Kryterium weryfikowane w oparciu o wniosek o dofinansowanie projektu. </a:t>
            </a:r>
            <a:endParaRPr lang="pl-PL" b="1" dirty="0">
              <a:latin typeface="+mj-lt"/>
            </a:endParaRPr>
          </a:p>
          <a:p>
            <a:endParaRPr lang="pl-PL" sz="2300" b="1" dirty="0"/>
          </a:p>
          <a:p>
            <a:r>
              <a:rPr lang="pl-PL" sz="2300" b="1" u="sng" dirty="0">
                <a:latin typeface="+mj-lt"/>
              </a:rPr>
              <a:t>D.2 Wnioskodawca posiada siedzibę lub jednostkę organizacyjną na terenie województwa kujawsko-pomorskiego</a:t>
            </a:r>
          </a:p>
          <a:p>
            <a:endParaRPr lang="pl-PL" sz="2300" b="1" u="sng" dirty="0">
              <a:latin typeface="+mj-lt"/>
            </a:endParaRPr>
          </a:p>
          <a:p>
            <a:r>
              <a:rPr lang="pl-PL" sz="2300" dirty="0"/>
              <a:t>Weryfikacja, czy wnioskodawca posiada siedzibę lub jednostkę organizacyjną  na terenie województwa kujawsko-pomorskiego, w którym jest realizowany projekt.</a:t>
            </a:r>
          </a:p>
          <a:p>
            <a:endParaRPr lang="pl-PL" dirty="0"/>
          </a:p>
          <a:p>
            <a:r>
              <a:rPr lang="pl-PL" sz="1600" dirty="0"/>
              <a:t>Kryterium weryfikowane w oparciu o wniosek o dofinansowanie projektu.</a:t>
            </a:r>
          </a:p>
          <a:p>
            <a:endParaRPr lang="pl-PL" sz="2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0297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850D11D9-3376-4106-8A7C-1F66A91F325B}"/>
              </a:ext>
            </a:extLst>
          </p:cNvPr>
          <p:cNvSpPr txBox="1"/>
          <p:nvPr/>
        </p:nvSpPr>
        <p:spPr>
          <a:xfrm>
            <a:off x="479376" y="476672"/>
            <a:ext cx="914501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D. Kryteria Premiujące</a:t>
            </a:r>
          </a:p>
          <a:p>
            <a:endParaRPr lang="pl-PL" b="1" u="sng" dirty="0">
              <a:latin typeface="+mj-lt"/>
            </a:endParaRPr>
          </a:p>
          <a:p>
            <a:r>
              <a:rPr lang="pl-PL" sz="2400" b="1" u="sng" dirty="0">
                <a:latin typeface="+mj-lt"/>
              </a:rPr>
              <a:t>D.3 Minimalna wartość projektu jest wyższa niż 2 000 000,00 PLN</a:t>
            </a:r>
          </a:p>
          <a:p>
            <a:endParaRPr lang="pl-PL" sz="2400" b="1" u="sng" dirty="0">
              <a:latin typeface="+mj-lt"/>
            </a:endParaRPr>
          </a:p>
          <a:p>
            <a:r>
              <a:rPr lang="pl-PL" sz="2400" dirty="0"/>
              <a:t>W kryterium sprawdzimy czy wartość projektu wskazana we wniosku o dofinansowanie wynosi powyżej 2 000 000,00 PLN.</a:t>
            </a:r>
          </a:p>
          <a:p>
            <a:endParaRPr lang="pl-PL" sz="1400" dirty="0"/>
          </a:p>
          <a:p>
            <a:r>
              <a:rPr lang="pl-PL" sz="2000" dirty="0"/>
              <a:t>Kryterium weryfikowane w oparciu o wniosek o dofinansowanie projektu. </a:t>
            </a:r>
            <a:endParaRPr lang="pl-PL" sz="2000" b="1" dirty="0">
              <a:latin typeface="+mj-lt"/>
            </a:endParaRPr>
          </a:p>
          <a:p>
            <a:endParaRPr lang="pl-PL" sz="2400" b="1" dirty="0"/>
          </a:p>
          <a:p>
            <a:r>
              <a:rPr lang="pl-PL" sz="24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E. Kryterium negocjacyjne</a:t>
            </a:r>
          </a:p>
          <a:p>
            <a:endParaRPr lang="pl-PL" sz="24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r>
              <a:rPr lang="pl-PL" sz="2400" b="1" u="sng" dirty="0">
                <a:latin typeface="+mj-lt"/>
              </a:rPr>
              <a:t>E.1Negocjacje zakończyły się wynikiem pozytywnym</a:t>
            </a:r>
          </a:p>
          <a:p>
            <a:endParaRPr lang="pl-PL" sz="2400" b="1" u="sng" dirty="0">
              <a:latin typeface="+mj-lt"/>
            </a:endParaRPr>
          </a:p>
          <a:p>
            <a:r>
              <a:rPr lang="pl-PL" sz="2400" dirty="0"/>
              <a:t>Weryfikacja, czy negocjacje zakończyły się wynikiem pozytywnym.</a:t>
            </a:r>
          </a:p>
          <a:p>
            <a:endParaRPr lang="pl-PL" sz="1400" dirty="0"/>
          </a:p>
          <a:p>
            <a:r>
              <a:rPr lang="pl-PL" sz="2000" dirty="0"/>
              <a:t>Kryterium weryfikowane po przeprowadzeniu procesu negocjacji w oparciu o wniosek o dofinansowanie projektu i ustalenia dokonane podczas negocjacji. </a:t>
            </a:r>
          </a:p>
        </p:txBody>
      </p:sp>
    </p:spTree>
    <p:extLst>
      <p:ext uri="{BB962C8B-B14F-4D97-AF65-F5344CB8AC3E}">
        <p14:creationId xmlns:p14="http://schemas.microsoft.com/office/powerpoint/2010/main" val="2882550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C908DF-1DBE-401B-A191-793C35911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548680"/>
            <a:ext cx="9289032" cy="5195664"/>
          </a:xfrm>
        </p:spPr>
        <p:txBody>
          <a:bodyPr>
            <a:noAutofit/>
          </a:bodyPr>
          <a:lstStyle/>
          <a:p>
            <a:r>
              <a:rPr lang="pl-PL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„Beneficjenci, którzy będą realizowali projekty w ramach niniejszego naboru będą mieli możliwość ubiegania się o dofinansowanie na rozszerzenie projektów o komponent współpracy ponadnarodowej, celem podniesienia jakości działań realizowanych w projekcie poprzez współpracę z partnerem z kraju będącego członkiem Unii Europejskiej. Wiąże się to z koniecznością udziału w odpowiednim naborze wniosków o dofinansowanie lub naborze </a:t>
            </a:r>
            <a:r>
              <a:rPr lang="pl-PL" sz="2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grantobiorców</a:t>
            </a:r>
            <a:r>
              <a:rPr lang="pl-PL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ogłaszanym w ramach Działania 1.1 w ramach programu FERS 2021-2027. Szczegółowych informacji szukaj na stronie: </a:t>
            </a:r>
            <a:r>
              <a:rPr lang="pl-PL" sz="28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https://www.rozwojspoleczny.gov.pl/</a:t>
            </a:r>
            <a:r>
              <a:rPr lang="pl-PL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 zakładce Nabory wniosków oraz na stronie Instytucji Pośredniczącej cpe.gov.pl.”</a:t>
            </a:r>
            <a:br>
              <a:rPr lang="pl-PL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pl-PL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60015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1EAEDD-477D-4446-BE73-0B8812E76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636912"/>
            <a:ext cx="9811154" cy="1019200"/>
          </a:xfrm>
        </p:spPr>
        <p:txBody>
          <a:bodyPr/>
          <a:lstStyle/>
          <a:p>
            <a:pPr algn="ctr"/>
            <a:r>
              <a:rPr lang="pl-PL" b="1" dirty="0">
                <a:latin typeface="Calibri" panose="020F0502020204030204" pitchFamily="34" charset="0"/>
                <a:cs typeface="Calibri" panose="020F0502020204030204" pitchFamily="34" charset="0"/>
              </a:rPr>
              <a:t>Zasada Konkurencyjności	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26612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741B5338-21F2-40F5-9DA1-E4AFF7CE3DD4}"/>
              </a:ext>
            </a:extLst>
          </p:cNvPr>
          <p:cNvSpPr/>
          <p:nvPr/>
        </p:nvSpPr>
        <p:spPr>
          <a:xfrm>
            <a:off x="767408" y="620688"/>
            <a:ext cx="8856984" cy="88162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W ramach nowej perspektywy 2021 -2027 nie będzie już obowiązku przeprowadzenia </a:t>
            </a:r>
            <a:r>
              <a:rPr lang="pl-PL" sz="2000" b="1" dirty="0">
                <a:latin typeface="Calibri" panose="020F0502020204030204" pitchFamily="34" charset="0"/>
                <a:cs typeface="Times New Roman" panose="02020603050405020304" pitchFamily="18" charset="0"/>
              </a:rPr>
              <a:t>ROZEZNANIA RYNKU </a:t>
            </a:r>
            <a:r>
              <a:rPr lang="pl-PL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choć, co wydaje się oczywiste, nie oznacza to eliminacji zasady racjonalnego i efektywnego ponoszenia wydatków.</a:t>
            </a: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Beneficjent </a:t>
            </a: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środków unijnych, niezależnie od tego, czy jest zamawiającym w rozumieniu ustawy </a:t>
            </a:r>
            <a:r>
              <a:rPr lang="pl-PL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Pzp</a:t>
            </a: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 czy nie, wydatkując unijne pieniądze, zastosuje 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zasadę konkurencyjności, </a:t>
            </a: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zawsze wtedy gdy wartość zakupu zawiera się w przedziale 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50.000,01 zł do 129.999,99 zł</a:t>
            </a:r>
          </a:p>
          <a:p>
            <a:pPr>
              <a:lnSpc>
                <a:spcPct val="150000"/>
              </a:lnSpc>
            </a:pP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Reguły i etapy postępowania w tej procedurze określają </a:t>
            </a: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Wytyczne dotyczące kwalifikowalności wydatków na lata 2021–2027. </a:t>
            </a:r>
          </a:p>
          <a:p>
            <a:pPr>
              <a:lnSpc>
                <a:spcPct val="150000"/>
              </a:lnSpc>
            </a:pP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5453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00D77777-6C86-4F16-B066-E78FA5742857}"/>
              </a:ext>
            </a:extLst>
          </p:cNvPr>
          <p:cNvSpPr/>
          <p:nvPr/>
        </p:nvSpPr>
        <p:spPr>
          <a:xfrm>
            <a:off x="2423592" y="2780928"/>
            <a:ext cx="56937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KROK po </a:t>
            </a:r>
            <a:r>
              <a:rPr lang="pl-PL" sz="4400" b="1" dirty="0">
                <a:latin typeface="Calibri" panose="020F0502020204030204" pitchFamily="34" charset="0"/>
                <a:cs typeface="Calibri" panose="020F0502020204030204" pitchFamily="34" charset="0"/>
              </a:rPr>
              <a:t>KROKU</a:t>
            </a:r>
          </a:p>
        </p:txBody>
      </p:sp>
    </p:spTree>
    <p:extLst>
      <p:ext uri="{BB962C8B-B14F-4D97-AF65-F5344CB8AC3E}">
        <p14:creationId xmlns:p14="http://schemas.microsoft.com/office/powerpoint/2010/main" val="22752653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B2B75FB-EAA2-4773-B5DF-F1051F7EB2D3}"/>
              </a:ext>
            </a:extLst>
          </p:cNvPr>
          <p:cNvSpPr/>
          <p:nvPr/>
        </p:nvSpPr>
        <p:spPr>
          <a:xfrm>
            <a:off x="1216058" y="207640"/>
            <a:ext cx="9954705" cy="130497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endParaRPr lang="pl-PL" b="1" dirty="0">
              <a:latin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PRZYGOTOWANIE POSTĘPOWANIA</a:t>
            </a: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a) Opis przedmiotu zamówienia </a:t>
            </a: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b) Szacowanie wartości zamówienia</a:t>
            </a: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c) Przygotowanie zapytania ofertowego </a:t>
            </a:r>
          </a:p>
          <a:p>
            <a:pPr lvl="0"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2. WSZCZĘCIE POSTĘPOWANIA</a:t>
            </a:r>
          </a:p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Zarówno udostępnienie zapytania jak i cała komunikacja odbywa się </a:t>
            </a:r>
            <a:b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w Bazie Konkurencyjności.</a:t>
            </a:r>
          </a:p>
          <a:p>
            <a:pPr lvl="0">
              <a:lnSpc>
                <a:spcPct val="150000"/>
              </a:lnSpc>
            </a:pPr>
            <a:endParaRPr lang="pl-PL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3. ZMIANY W ZAPYTANIU OFERTOWYM</a:t>
            </a:r>
          </a:p>
          <a:p>
            <a:pPr lvl="0"/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pPr lvl="0"/>
            <a:endParaRPr lang="pl-PL" dirty="0"/>
          </a:p>
          <a:p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>
              <a:latin typeface="Times New Roman" panose="02020603050405020304" pitchFamily="18" charset="0"/>
            </a:endParaRPr>
          </a:p>
          <a:p>
            <a:pPr algn="ctr"/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851663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3586D2F-2F88-4352-8FF5-D2A24107C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620688"/>
            <a:ext cx="8956708" cy="5112568"/>
          </a:xfrm>
        </p:spPr>
        <p:txBody>
          <a:bodyPr>
            <a:normAutofit fontScale="90000"/>
          </a:bodyPr>
          <a:lstStyle/>
          <a:p>
            <a:br>
              <a:rPr lang="pl-PL" sz="3600" b="1" dirty="0"/>
            </a:br>
            <a:r>
              <a:rPr lang="pl-PL" sz="3600" dirty="0"/>
              <a:t>Sposób złożenia wniosku o dofinansowanie</a:t>
            </a:r>
            <a:br>
              <a:rPr lang="pl-PL" sz="3600" dirty="0"/>
            </a:br>
            <a:br>
              <a:rPr lang="pl-PL" sz="3100" b="1" dirty="0"/>
            </a:b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Załącznik: oświadczenie wnioskodawcy dotyczące zgodności projektu z właściwymi przepisami prawa unijnego (Wzór stanowi załącznik nr 5 do regulaminu). </a:t>
            </a: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oświadczenie</a:t>
            </a: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 </a:t>
            </a: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br>
              <a:rPr lang="pl-PL" sz="2700" dirty="0">
                <a:solidFill>
                  <a:schemeClr val="tx1"/>
                </a:solidFill>
                <a:latin typeface="+mn-lt"/>
              </a:rPr>
            </a:br>
            <a:r>
              <a:rPr lang="pl-PL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W przypadku projektów realizowanych w partnerstwie, do wniosku załączane są oświadczenia dla każdego z partnerów podpisane przez osoby upoważnione do reprezentowania partnera. Oświadczenie należy załączyć do wniosku w formacie PDF podpisane kwalifikowalnym podpisem elektronicznym.</a:t>
            </a:r>
            <a:br>
              <a:rPr lang="pl-PL" b="1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2383777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>
            <a:extLst>
              <a:ext uri="{FF2B5EF4-FFF2-40B4-BE49-F238E27FC236}">
                <a16:creationId xmlns:a16="http://schemas.microsoft.com/office/drawing/2014/main" id="{84B3A904-5B60-4F55-8B90-FDFFC57D71E5}"/>
              </a:ext>
            </a:extLst>
          </p:cNvPr>
          <p:cNvSpPr/>
          <p:nvPr/>
        </p:nvSpPr>
        <p:spPr>
          <a:xfrm>
            <a:off x="3091992" y="1460041"/>
            <a:ext cx="6052008" cy="419961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4. BADANIE I OCENA OFERT</a:t>
            </a:r>
          </a:p>
          <a:p>
            <a:pPr lvl="0"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5. WYBÓR OFERTY</a:t>
            </a:r>
          </a:p>
          <a:p>
            <a:pPr lvl="0"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6. PODPISANIE UMOWY</a:t>
            </a:r>
          </a:p>
          <a:p>
            <a:pPr lvl="0"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7. PROTOKÓŁ Z WYBORU OFERTY </a:t>
            </a:r>
          </a:p>
          <a:p>
            <a:pPr lvl="0">
              <a:lnSpc>
                <a:spcPct val="150000"/>
              </a:lnSpc>
            </a:pPr>
            <a:endParaRPr lang="pl-PL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8. REALIZACJA UMOWY</a:t>
            </a:r>
          </a:p>
        </p:txBody>
      </p:sp>
    </p:spTree>
    <p:extLst>
      <p:ext uri="{BB962C8B-B14F-4D97-AF65-F5344CB8AC3E}">
        <p14:creationId xmlns:p14="http://schemas.microsoft.com/office/powerpoint/2010/main" val="27114858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724D598A-C3FE-46EB-BB4F-3C845164DAC9}"/>
              </a:ext>
            </a:extLst>
          </p:cNvPr>
          <p:cNvSpPr/>
          <p:nvPr/>
        </p:nvSpPr>
        <p:spPr>
          <a:xfrm>
            <a:off x="904973" y="772998"/>
            <a:ext cx="8239027" cy="4800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Szacowanie zamówień </a:t>
            </a:r>
          </a:p>
          <a:p>
            <a:pPr algn="ctr">
              <a:lnSpc>
                <a:spcPct val="150000"/>
              </a:lnSpc>
            </a:pPr>
            <a:endParaRPr lang="pl-PL" sz="24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procedurze konkurencyjności odbywa się wg zasad </a:t>
            </a:r>
            <a:r>
              <a:rPr lang="pl-PL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trzech kryteriów tożsamościowych</a:t>
            </a: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- tożsamość wykonawcy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- tożsamość czasowa</a:t>
            </a:r>
          </a:p>
          <a:p>
            <a:pPr>
              <a:lnSpc>
                <a:spcPct val="150000"/>
              </a:lnSpc>
            </a:pPr>
            <a:r>
              <a:rPr lang="pl-PL" sz="2400" dirty="0">
                <a:latin typeface="Calibri" panose="020F0502020204030204" pitchFamily="34" charset="0"/>
                <a:cs typeface="Calibri" panose="020F0502020204030204" pitchFamily="34" charset="0"/>
              </a:rPr>
              <a:t>- tożsamość przedmiotowa, która w przypadku dostaw rozumiana jest jako ich podobieństwo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pl-PL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4199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32B9EFFC-B926-49F7-BF53-EE62F7BDAE68}"/>
              </a:ext>
            </a:extLst>
          </p:cNvPr>
          <p:cNvSpPr/>
          <p:nvPr/>
        </p:nvSpPr>
        <p:spPr>
          <a:xfrm>
            <a:off x="1415480" y="1556792"/>
            <a:ext cx="7965649" cy="3359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Zasady </a:t>
            </a:r>
            <a:r>
              <a:rPr lang="pl-PL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opisu przedmiotu zamówienia </a:t>
            </a: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są zbliżone do ustawowych. </a:t>
            </a:r>
            <a:b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4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Należy używać tutaj jasnych, jednoznacznych, zrozumiałych określeń, unikać używania w opisie znaków towarowych i korzystać z kodów CPV. Istotne jest przy tym działanie w zgodzie z zasadą uczciwej konkurencji.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5018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428D728-A897-41D0-8135-B836A71ECDAB}"/>
              </a:ext>
            </a:extLst>
          </p:cNvPr>
          <p:cNvSpPr/>
          <p:nvPr/>
        </p:nvSpPr>
        <p:spPr>
          <a:xfrm>
            <a:off x="623392" y="1700808"/>
            <a:ext cx="9505056" cy="1964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SzPts val="1000"/>
              <a:tabLst>
                <a:tab pos="457200" algn="l"/>
              </a:tabLst>
            </a:pPr>
            <a:r>
              <a:rPr lang="pl-P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Treść zapytania ofertowego powinna wprost odpowiadać wymogom, jakie określają </a:t>
            </a:r>
            <a:r>
              <a:rPr lang="pl-PL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Wytyczne w zakresie kwalifikowalności wydatków na lata 2021–2027</a:t>
            </a:r>
            <a:r>
              <a:rPr lang="pl-PL" sz="28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19550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2195C4F-4911-4EBE-A15F-5C60E4C0C8FB}"/>
              </a:ext>
            </a:extLst>
          </p:cNvPr>
          <p:cNvSpPr/>
          <p:nvPr/>
        </p:nvSpPr>
        <p:spPr>
          <a:xfrm>
            <a:off x="911424" y="2348880"/>
            <a:ext cx="9433048" cy="13181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pl-PL" sz="28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Zarówno udostępnienie zapytania, jak i cała komunikacja odbywa się w Bazie Konkurencyjności</a:t>
            </a:r>
            <a:r>
              <a:rPr lang="pl-PL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pl-PL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96134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710247B4-7540-4D82-980F-8BF12BAD6861}"/>
              </a:ext>
            </a:extLst>
          </p:cNvPr>
          <p:cNvSpPr/>
          <p:nvPr/>
        </p:nvSpPr>
        <p:spPr>
          <a:xfrm>
            <a:off x="767408" y="901834"/>
            <a:ext cx="8712968" cy="5054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WSZCZĘCIE POSTĘPOWANIA</a:t>
            </a:r>
            <a:endParaRPr lang="pl-P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l-PL" sz="22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Udostępnienie zapytania ofertowego</a:t>
            </a:r>
            <a: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następuje w Bazie Konkurencyjności (BK2021). Czynność ta jest równoznaczna </a:t>
            </a:r>
            <a:b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 wszczęciem postępowania.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l-PL" sz="22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Komunikacja w postępowaniu</a:t>
            </a:r>
            <a: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o udzielenie zamówienia odbywa się za pomocą BK2021. W przypadku zawieszenia działalności BK2021 potwierdzonego odpowiednim komunikatem w BK2021, zamawiający:</a:t>
            </a:r>
            <a:endParaRPr lang="pl-P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kieruje zapytanie ofertowe do co najmniej trzech potencjalnych wykonawców, o ile na rynku istnieje trzech potencjalnych wykonawców danego zamówienia, oraz</a:t>
            </a:r>
            <a:endParaRPr lang="pl-P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pl-PL" sz="22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ogłasza zapytanie ofertowe co najmniej na swojej stronie internetowej, o ile posiada taką stronę. </a:t>
            </a:r>
            <a:endParaRPr lang="pl-PL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pl-PL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9658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9844C8CF-44DF-43E4-81FF-1635F678ECD7}"/>
              </a:ext>
            </a:extLst>
          </p:cNvPr>
          <p:cNvSpPr/>
          <p:nvPr/>
        </p:nvSpPr>
        <p:spPr>
          <a:xfrm>
            <a:off x="1008667" y="1550600"/>
            <a:ext cx="8041065" cy="37379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000" b="1" dirty="0">
                <a:latin typeface="Calibri" panose="020F0502020204030204" pitchFamily="34" charset="0"/>
                <a:cs typeface="Calibri" panose="020F0502020204030204" pitchFamily="34" charset="0"/>
              </a:rPr>
              <a:t>Wyznaczenie terminu składania ofert: </a:t>
            </a: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w przypadku zamówień </a:t>
            </a:r>
            <a:b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o wartości mniejszej niż 130.000 zł, nie powinien być krótszy niż 7/14 dni od dnia zamieszczenia ogłoszenia. Termin 7-dniowy dotyczy dostaw i usług, </a:t>
            </a:r>
            <a:b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14 - dniowy zaś robót budowlanych.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Termin składania ofert wyniesie 30 dni w przypadku zamówień, których szacunkowa wartość jest równa lub przekracza 5.382.000 EUR </a:t>
            </a:r>
            <a:b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w przypadku robót budowlanych, a 750.000 EUR w przypadku dostaw</a:t>
            </a:r>
            <a:b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cs typeface="Calibri" panose="020F0502020204030204" pitchFamily="34" charset="0"/>
              </a:rPr>
              <a:t>i usług.</a:t>
            </a:r>
          </a:p>
        </p:txBody>
      </p:sp>
    </p:spTree>
    <p:extLst>
      <p:ext uri="{BB962C8B-B14F-4D97-AF65-F5344CB8AC3E}">
        <p14:creationId xmlns:p14="http://schemas.microsoft.com/office/powerpoint/2010/main" val="22250967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52F9140F-B1A7-4310-8F1F-C037C769F86B}"/>
              </a:ext>
            </a:extLst>
          </p:cNvPr>
          <p:cNvSpPr/>
          <p:nvPr/>
        </p:nvSpPr>
        <p:spPr>
          <a:xfrm>
            <a:off x="1027523" y="1789256"/>
            <a:ext cx="8116478" cy="36661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ZMIANY W ZAPYTANIU OFERTOWYM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Zapytanie ofertowe można zmienić przed upływem terminu składania ofert przewidzianego w zapytaniu ofertowym.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Dokonując tej czynności zamawiający jest zobowiązany rozważyć zasadność przedłużenia terminu składania ofert o czas niezbędny do wprowadzenia zmian w ofertach. Zmiana terminu będzie konieczna, jeżeli jest to konieczne z uwagi na zakres wprowadzonych zmian.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72876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0E79FD3-15BB-4176-8838-26F7D68D881B}"/>
              </a:ext>
            </a:extLst>
          </p:cNvPr>
          <p:cNvSpPr/>
          <p:nvPr/>
        </p:nvSpPr>
        <p:spPr>
          <a:xfrm>
            <a:off x="641023" y="489862"/>
            <a:ext cx="8502977" cy="630275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BADANIE I OCENA OFERT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Analiza treści ofert odbywa się po upływie terminu wyznaczonego na ich składanie.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Weryfikacji podlega to, czy oferta: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jest zgodna z opisem przedmiotu zamówienia,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została złożona za pośrednictwem BK2021,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została złożona przez wykonawcę spełniającego warunki udziału w postępowaniu (o ile zamawiający takie postawił),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nie zawiera rażąco niskiej ceny (obowiązek wyjaśnienia zachodzi wówczas, gdy cena/koszt oferty różni się o więcej niż 30% od średniej arytmetycznej cen wszystkich ważnych ofert niepodlegających odrzuceniu),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została wybrana w oparciu o ustalone w zapytaniu ofertowym kryteria oceny.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2066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08F4C44A-5B55-414D-9B34-DB744DD5AAD7}"/>
              </a:ext>
            </a:extLst>
          </p:cNvPr>
          <p:cNvSpPr/>
          <p:nvPr/>
        </p:nvSpPr>
        <p:spPr>
          <a:xfrm>
            <a:off x="1640264" y="2328946"/>
            <a:ext cx="7503736" cy="245554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WYBÓR OFERTY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Informację o wyniku postępowania należy opublikować </a:t>
            </a:r>
            <a:b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taki sposób, w jaki opublikowano zapytanie ofertowe. Informacja powinna zawierać imię i nazwisko albo nazwę wybranego wykonawcy, jego siedzibę (miejscowość) oraz cenę najkorzystniejszej oferty.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160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5C7E8CC-FBA3-479F-AA07-9CDB0D4F38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7408" y="332656"/>
            <a:ext cx="8722619" cy="6192688"/>
          </a:xfrm>
        </p:spPr>
        <p:txBody>
          <a:bodyPr anchor="t">
            <a:normAutofit lnSpcReduction="10000"/>
          </a:bodyPr>
          <a:lstStyle/>
          <a:p>
            <a:r>
              <a:rPr lang="pl-PL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Wnioskodawcy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Administracja publiczna,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Instytucje nauki i edukacji,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Instytucje ochrony zdrowia,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Instytucje wspierające biznes,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 Organizacje społeczne i związki wyznaniowe,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 Partnerstwa,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Partnerzy społeczni,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 Przedsiębiorstwa,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Przedsiębiorstwa realizujące cele publiczne,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Służby publiczne,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dirty="0"/>
              <a:t>Osoby fizyczne prowadzące działalność gospodarczą lub oświatową na podstawie przepisów odrębnych.</a:t>
            </a:r>
          </a:p>
        </p:txBody>
      </p:sp>
    </p:spTree>
    <p:extLst>
      <p:ext uri="{BB962C8B-B14F-4D97-AF65-F5344CB8AC3E}">
        <p14:creationId xmlns:p14="http://schemas.microsoft.com/office/powerpoint/2010/main" val="41704851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3D61AC72-37C7-495E-900C-654F369AD40E}"/>
              </a:ext>
            </a:extLst>
          </p:cNvPr>
          <p:cNvSpPr/>
          <p:nvPr/>
        </p:nvSpPr>
        <p:spPr>
          <a:xfrm>
            <a:off x="1046375" y="518475"/>
            <a:ext cx="8097625" cy="4974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PODPISANIE UMOWY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Zawarcie umowy następuje w formie pisemnej lub w formie elektronicznej (postać elektroniczna opatrzona przez strony kwalifikowanymi podpisami elektronicznymi).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przypadku gdy zamawiający dopuszcza składanie ofert częściowych, postępowanie może zakończyć się zawarciem umowy na część zamówienia.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przypadku gdy wybrany wykonawca odstąpi od podpisania umowy </a:t>
            </a:r>
            <a:b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z zamawiającym, można podpisać umowę z kolejnym wykonawcą, który </a:t>
            </a:r>
            <a:b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postępowaniu o udzielenie zamówienia uzyskał kolejną najwyższą liczbę punktów.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6169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2E47B7D7-7279-4FD2-BC5D-46DA3AB2DE86}"/>
              </a:ext>
            </a:extLst>
          </p:cNvPr>
          <p:cNvSpPr/>
          <p:nvPr/>
        </p:nvSpPr>
        <p:spPr>
          <a:xfrm>
            <a:off x="1559496" y="1435762"/>
            <a:ext cx="7902429" cy="39864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PROTOKÓŁ Z WYBORU OFERTY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Wybór oferty jest dokumentowany protokołem postępowania </a:t>
            </a:r>
            <a:b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 udzielenie zamówienia, który należy sporządzić w formie pisemnej.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Elementy, które powinny znaleźć się w Protokole określono </a:t>
            </a:r>
            <a:br>
              <a:rPr lang="pl-PL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pl-PL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 Wytycznych w zakresie kwalifikowalności wydatków na lata 2021–2027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0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REALIZACJA UMOWY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Możliwość wprowadzenia zmian do umowy, a także warunki do ich wprowadzenia muszą być spójne z treścią zapytania ofertowego. </a:t>
            </a: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0163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4BA8C4A6-D69E-498E-9288-A51C8949B2BE}"/>
              </a:ext>
            </a:extLst>
          </p:cNvPr>
          <p:cNvSpPr/>
          <p:nvPr/>
        </p:nvSpPr>
        <p:spPr>
          <a:xfrm>
            <a:off x="983432" y="2060848"/>
            <a:ext cx="87952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latin typeface="Calibri" panose="020F0502020204030204" pitchFamily="34" charset="0"/>
                <a:cs typeface="Calibri" panose="020F0502020204030204" pitchFamily="34" charset="0"/>
              </a:rPr>
              <a:t>W celu uniknięcia przeprowadzenia wadliwie procedury zasady konkurencyjności należy zapoznać się ze</a:t>
            </a:r>
            <a:r>
              <a:rPr lang="pl-PL" sz="2800" b="1" dirty="0">
                <a:latin typeface="Calibri" panose="020F0502020204030204" pitchFamily="34" charset="0"/>
                <a:cs typeface="Calibri" panose="020F0502020204030204" pitchFamily="34" charset="0"/>
              </a:rPr>
              <a:t> Stawkami procentowymi korekt finansowych i pomniejszeń dla poszczególnych kategorii nieprawidłowości indywidualnych</a:t>
            </a:r>
            <a:r>
              <a:rPr lang="pl-PL" sz="2800" dirty="0">
                <a:latin typeface="Calibri" panose="020F0502020204030204" pitchFamily="34" charset="0"/>
                <a:cs typeface="Calibri" panose="020F0502020204030204" pitchFamily="34" charset="0"/>
              </a:rPr>
              <a:t> stosowanych w zamówieniach, które znajdują się w Wytycznych dotyczących sposobu korygowania nieprawidłowości na lata 2021-2027</a:t>
            </a:r>
          </a:p>
        </p:txBody>
      </p:sp>
    </p:spTree>
    <p:extLst>
      <p:ext uri="{BB962C8B-B14F-4D97-AF65-F5344CB8AC3E}">
        <p14:creationId xmlns:p14="http://schemas.microsoft.com/office/powerpoint/2010/main" val="31988712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EEDBB2B-FB7C-4745-901E-B3D220EE9FE6}"/>
              </a:ext>
            </a:extLst>
          </p:cNvPr>
          <p:cNvSpPr/>
          <p:nvPr/>
        </p:nvSpPr>
        <p:spPr>
          <a:xfrm>
            <a:off x="839416" y="548680"/>
            <a:ext cx="9204256" cy="703128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 celu prawidłowego przeprowadzenia zasady konkurencyjności należy pamiętać aby spełnić wymogi określone w: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Wytycznych w zakresie kwalifikowalności wydatków na lata 2021 – 2027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umowie o dofinansowanie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Wniosku o dofinansowanie (rekrutacja ciągła/etapowa, konkretne szkolenia/koszyk szkoleń, termin realizacji projektu/wydłużenie terminu realizacji projektu, zwiększenie grupy docelowej)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Podręczniku beneficjenta i wnioskodawcy programów polityki spójności 2021-2027 (Zamówienia udzielane w ramach projektów)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0424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79376" y="2069976"/>
            <a:ext cx="9721080" cy="1143000"/>
          </a:xfrm>
        </p:spPr>
        <p:txBody>
          <a:bodyPr>
            <a:normAutofit/>
          </a:bodyPr>
          <a:lstStyle/>
          <a:p>
            <a:pPr algn="ctr"/>
            <a:r>
              <a:rPr lang="pl-PL" sz="4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Dziękujemy za uwagę</a:t>
            </a:r>
          </a:p>
        </p:txBody>
      </p:sp>
      <p:sp>
        <p:nvSpPr>
          <p:cNvPr id="5" name="Prostokąt 6"/>
          <p:cNvSpPr>
            <a:spLocks noChangeArrowheads="1"/>
          </p:cNvSpPr>
          <p:nvPr/>
        </p:nvSpPr>
        <p:spPr bwMode="auto">
          <a:xfrm>
            <a:off x="2343287" y="3645025"/>
            <a:ext cx="6096000" cy="169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0" tIns="45715" rIns="91430" bIns="45715">
            <a:spAutoFit/>
          </a:bodyPr>
          <a:lstStyle/>
          <a:p>
            <a:pPr algn="ctr" defTabSz="447675" hangingPunct="0">
              <a:lnSpc>
                <a:spcPct val="150000"/>
              </a:lnSpc>
              <a:buClr>
                <a:srgbClr val="000000"/>
              </a:buClr>
              <a:buSzPct val="100000"/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1225" algn="l"/>
                <a:tab pos="8980488" algn="l"/>
              </a:tabLst>
            </a:pPr>
            <a:r>
              <a:rPr lang="pl-PL" sz="2400" dirty="0">
                <a:latin typeface="+mj-lt"/>
              </a:rPr>
              <a:t>Wojewódzki Urząd Pracy w Toruniu</a:t>
            </a:r>
          </a:p>
          <a:p>
            <a:pPr algn="ctr" defTabSz="447675" hangingPunct="0">
              <a:lnSpc>
                <a:spcPct val="150000"/>
              </a:lnSpc>
              <a:buClr>
                <a:srgbClr val="000000"/>
              </a:buClr>
              <a:buSzPct val="100000"/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1225" algn="l"/>
                <a:tab pos="8980488" algn="l"/>
              </a:tabLst>
            </a:pPr>
            <a:endParaRPr lang="pl-PL" sz="2400" dirty="0">
              <a:latin typeface="+mj-lt"/>
            </a:endParaRPr>
          </a:p>
          <a:p>
            <a:pPr algn="ctr" defTabSz="447675" hangingPunct="0">
              <a:lnSpc>
                <a:spcPct val="150000"/>
              </a:lnSpc>
              <a:buClr>
                <a:srgbClr val="000000"/>
              </a:buClr>
              <a:buSzPct val="100000"/>
              <a:tabLst>
                <a:tab pos="0" algn="l"/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1225" algn="l"/>
                <a:tab pos="8980488" algn="l"/>
              </a:tabLst>
            </a:pPr>
            <a:r>
              <a:rPr lang="pl-PL" sz="2400" dirty="0">
                <a:latin typeface="+mj-lt"/>
              </a:rPr>
              <a:t>www.wuptorun.praca.gov.pl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DA1439D1-FAA5-4208-8C57-00065E07256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268" y="548680"/>
            <a:ext cx="6575425" cy="43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43910C-4B86-4E0F-9E6E-184C6C0AD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947057" cy="2027312"/>
          </a:xfrm>
        </p:spPr>
        <p:txBody>
          <a:bodyPr>
            <a:normAutofit/>
          </a:bodyPr>
          <a:lstStyle/>
          <a:p>
            <a:pPr lvl="0"/>
            <a:r>
              <a:rPr lang="pl-PL" sz="3600" b="1" dirty="0"/>
              <a:t>Grupy docelowe </a:t>
            </a:r>
            <a:br>
              <a:rPr lang="pl-PL" sz="3600" b="1" dirty="0"/>
            </a:br>
            <a:br>
              <a:rPr lang="pl-PL" sz="2400" b="1" dirty="0"/>
            </a:br>
            <a:r>
              <a:rPr lang="pl-PL" sz="2400" dirty="0">
                <a:solidFill>
                  <a:schemeClr val="tx1"/>
                </a:solidFill>
              </a:rPr>
              <a:t>Projekt musi być skierowany co najmniej do jednej z poniższych grup:</a:t>
            </a:r>
            <a:endParaRPr lang="pl-PL" sz="2400" dirty="0"/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02EF58A2-B9CC-4D08-91B7-DD5247B3A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9155" y="2492896"/>
            <a:ext cx="8596668" cy="316835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osób ubogich pracujących,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osób zatrudnionych na umowach krótkoterminowych i/lub pracujących w ramach umów cywilno-prawnych,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osób z niepełnosprawnościami,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400" dirty="0"/>
              <a:t>osób odchodzących z rolnictwa.</a:t>
            </a:r>
          </a:p>
        </p:txBody>
      </p:sp>
    </p:spTree>
    <p:extLst>
      <p:ext uri="{BB962C8B-B14F-4D97-AF65-F5344CB8AC3E}">
        <p14:creationId xmlns:p14="http://schemas.microsoft.com/office/powerpoint/2010/main" val="365705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0F90206-8D03-40A2-9116-E645B56AE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659160"/>
          </a:xfrm>
        </p:spPr>
        <p:txBody>
          <a:bodyPr>
            <a:normAutofit/>
          </a:bodyPr>
          <a:lstStyle/>
          <a:p>
            <a:r>
              <a:rPr lang="pl-PL" sz="3200" dirty="0"/>
              <a:t>Typy projektów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44246528-8027-4F38-B35F-6940AC09E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334" y="1340768"/>
            <a:ext cx="8875049" cy="5112568"/>
          </a:xfrm>
        </p:spPr>
        <p:txBody>
          <a:bodyPr>
            <a:normAutofit fontScale="92500" lnSpcReduction="10000"/>
          </a:bodyPr>
          <a:lstStyle/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pl-PL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doradztwo zawodowe wraz z opracowaniem i wdrożeniem Indywidualnych Planów Działań; </a:t>
            </a:r>
          </a:p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pl-PL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z zakresu pośrednictwa pracy; </a:t>
            </a:r>
          </a:p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pl-PL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ukierunkowane na rozwijanie kwalifikacji i kompetencji poprzez m.in. organizację szkoleń, specjalistycznych kursów, finansowanie studiów podyplomowych, studiów uzupełniających (uzupełnienie kwalifikacji poprzez finansowanie nauki na studiach niestacjonarnych); </a:t>
            </a:r>
          </a:p>
          <a:p>
            <a:pPr marL="571500" lvl="2" indent="-571500">
              <a:buFont typeface="Arial" panose="020B0604020202020204" pitchFamily="34" charset="0"/>
              <a:buChar char="•"/>
            </a:pPr>
            <a:r>
              <a:rPr lang="pl-PL" sz="3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ukierunkowane na nabywanie doświadczenia zawodowego;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87103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8941F9-F6EF-498A-900E-D8A28D9EC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404664"/>
            <a:ext cx="8596668" cy="659160"/>
          </a:xfrm>
        </p:spPr>
        <p:txBody>
          <a:bodyPr>
            <a:normAutofit fontScale="90000"/>
          </a:bodyPr>
          <a:lstStyle/>
          <a:p>
            <a:r>
              <a:rPr lang="pl-PL" dirty="0"/>
              <a:t>Typy projektów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8928E00-6BFC-4460-8FAF-2AD414641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7368" y="1090924"/>
            <a:ext cx="9145016" cy="5362411"/>
          </a:xfrm>
        </p:spPr>
        <p:txBody>
          <a:bodyPr>
            <a:normAutofit fontScale="25000" lnSpcReduction="20000"/>
          </a:bodyPr>
          <a:lstStyle/>
          <a:p>
            <a:pPr marL="685800" lvl="2" indent="-685800">
              <a:buFont typeface="Arial" panose="020B0604020202020204" pitchFamily="34" charset="0"/>
              <a:buChar char="•"/>
            </a:pPr>
            <a:r>
              <a:rPr lang="pl-PL" sz="1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z zakresu mobilności zawodowej i terytorialnej (dodatki/granty relokacyjne, itp.); </a:t>
            </a:r>
          </a:p>
          <a:p>
            <a:pPr marL="685800" lvl="2" indent="-685800">
              <a:buFont typeface="Arial" panose="020B0604020202020204" pitchFamily="34" charset="0"/>
              <a:buChar char="•"/>
            </a:pPr>
            <a:r>
              <a:rPr lang="pl-PL" sz="1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ukierunkowane na tworzenie miejsc pracy, w tym refundacja części kosztów wynagrodzenia oraz pokrycie kosztów utworzenia miejsca pracy (wsparcie może być skierowane wyłącznie do osób z niepełnosprawnościami);</a:t>
            </a:r>
          </a:p>
          <a:p>
            <a:pPr marL="685800" lvl="2" indent="-685800">
              <a:buFont typeface="Arial" panose="020B0604020202020204" pitchFamily="34" charset="0"/>
              <a:buChar char="•"/>
            </a:pPr>
            <a:r>
              <a:rPr lang="pl-PL" sz="1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działania mające na celu niwelowanie barier jakie napotykają osoby z niepełnosprawnościami w zakresie zdobycia i utrzymania zatrudnienia, m.in. poprzez finansowanie pracy asystenta osoby niepełnosprawnej, którego praca spełnia standardy wyznaczone dla takiej usługi i dostosowanie stanowiska pracy do potrzeb osób z niepełnosprawnościami.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5885807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TechComputer">
      <a:dk1>
        <a:srgbClr val="000000"/>
      </a:dk1>
      <a:lt1>
        <a:sysClr val="window" lastClr="FFFFFF"/>
      </a:lt1>
      <a:dk2>
        <a:srgbClr val="4D4D4D"/>
      </a:dk2>
      <a:lt2>
        <a:srgbClr val="DDDDDD"/>
      </a:lt2>
      <a:accent1>
        <a:srgbClr val="92D050"/>
      </a:accent1>
      <a:accent2>
        <a:srgbClr val="F7C331"/>
      </a:accent2>
      <a:accent3>
        <a:srgbClr val="47B8C7"/>
      </a:accent3>
      <a:accent4>
        <a:srgbClr val="B074BA"/>
      </a:accent4>
      <a:accent5>
        <a:srgbClr val="F34D47"/>
      </a:accent5>
      <a:accent6>
        <a:srgbClr val="FA8F30"/>
      </a:accent6>
      <a:hlink>
        <a:srgbClr val="47B8C7"/>
      </a:hlink>
      <a:folHlink>
        <a:srgbClr val="969696"/>
      </a:folHlink>
    </a:clrScheme>
    <a:fontScheme name="Consolas-Candara">
      <a:majorFont>
        <a:latin typeface="Consolas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range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2998E3"/>
    </a:hlink>
    <a:folHlink>
      <a:srgbClr val="8C8C8C"/>
    </a:folHlink>
  </a:clrScheme>
</a:themeOverride>
</file>

<file path=ppt/theme/themeOverride2.xml><?xml version="1.0" encoding="utf-8"?>
<a:themeOverride xmlns:a="http://schemas.openxmlformats.org/drawingml/2006/main">
  <a:clrScheme name="Orange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2998E3"/>
    </a:hlink>
    <a:folHlink>
      <a:srgbClr val="8C8C8C"/>
    </a:folHlink>
  </a:clrScheme>
</a:themeOverride>
</file>

<file path=ppt/theme/themeOverride3.xml><?xml version="1.0" encoding="utf-8"?>
<a:themeOverride xmlns:a="http://schemas.openxmlformats.org/drawingml/2006/main">
  <a:clrScheme name="Orange">
    <a:dk1>
      <a:srgbClr val="000000"/>
    </a:dk1>
    <a:lt1>
      <a:sysClr val="window" lastClr="FFFFFF"/>
    </a:lt1>
    <a:dk2>
      <a:srgbClr val="637052"/>
    </a:dk2>
    <a:lt2>
      <a:srgbClr val="CCDDEA"/>
    </a:lt2>
    <a:accent1>
      <a:srgbClr val="E48312"/>
    </a:accent1>
    <a:accent2>
      <a:srgbClr val="BD582C"/>
    </a:accent2>
    <a:accent3>
      <a:srgbClr val="865640"/>
    </a:accent3>
    <a:accent4>
      <a:srgbClr val="9B8357"/>
    </a:accent4>
    <a:accent5>
      <a:srgbClr val="C2BC80"/>
    </a:accent5>
    <a:accent6>
      <a:srgbClr val="94A088"/>
    </a:accent6>
    <a:hlink>
      <a:srgbClr val="2998E3"/>
    </a:hlink>
    <a:folHlink>
      <a:srgbClr val="8C8C8C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46CFF6F-D9AA-4BC0-911A-0A135677191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5468</Words>
  <Application>Microsoft Office PowerPoint</Application>
  <PresentationFormat>Panoramiczny</PresentationFormat>
  <Paragraphs>522</Paragraphs>
  <Slides>64</Slides>
  <Notes>59</Notes>
  <HiddenSlides>0</HiddenSlides>
  <MMClips>0</MMClips>
  <ScaleCrop>false</ScaleCrop>
  <HeadingPairs>
    <vt:vector size="6" baseType="variant">
      <vt:variant>
        <vt:lpstr>Używane czcionki</vt:lpstr>
      </vt:variant>
      <vt:variant>
        <vt:i4>8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64</vt:i4>
      </vt:variant>
    </vt:vector>
  </HeadingPairs>
  <TitlesOfParts>
    <vt:vector size="73" baseType="lpstr">
      <vt:lpstr>Arial</vt:lpstr>
      <vt:lpstr>Calibri</vt:lpstr>
      <vt:lpstr>Candara</vt:lpstr>
      <vt:lpstr>Courier New</vt:lpstr>
      <vt:lpstr>Symbol</vt:lpstr>
      <vt:lpstr>Times New Roman</vt:lpstr>
      <vt:lpstr>Wingdings</vt:lpstr>
      <vt:lpstr>Wingdings 3</vt:lpstr>
      <vt:lpstr>Facet</vt:lpstr>
      <vt:lpstr>Zakres wsparcia i warunki ubiegania się           o  dofinansowanie w naborze  FEKP.08.03-IP.01-002/23 15.12.2023 r. </vt:lpstr>
      <vt:lpstr>Plan spotkania</vt:lpstr>
      <vt:lpstr>      Termin naboru:  27 listopad 2023 r. – 8 styczeń 2024 r. Orientacyjny termin zakończenia postępowania (nabór+ocena+rostrzygnięcie) to czerwiec 2024 r. </vt:lpstr>
      <vt:lpstr>Sposób złożenia wniosku o dofinansowanie</vt:lpstr>
      <vt:lpstr> Sposób złożenia wniosku o dofinansowanie  Załącznik: oświadczenie wnioskodawcy dotyczące zgodności projektu z właściwymi przepisami prawa unijnego (Wzór stanowi załącznik nr 5 do regulaminu). oświadczenie   W przypadku projektów realizowanych w partnerstwie, do wniosku załączane są oświadczenia dla każdego z partnerów podpisane przez osoby upoważnione do reprezentowania partnera. Oświadczenie należy załączyć do wniosku w formacie PDF podpisane kwalifikowalnym podpisem elektronicznym. </vt:lpstr>
      <vt:lpstr>Prezentacja programu PowerPoint</vt:lpstr>
      <vt:lpstr>Grupy docelowe   Projekt musi być skierowany co najmniej do jednej z poniższych grup:</vt:lpstr>
      <vt:lpstr>Typy projektów</vt:lpstr>
      <vt:lpstr>Typy projektów</vt:lpstr>
      <vt:lpstr>Kryteria wyboru projektów </vt:lpstr>
      <vt:lpstr>Kryteria Horyzontalne </vt:lpstr>
      <vt:lpstr>Kryteria Horyzontalne</vt:lpstr>
      <vt:lpstr>Kryteria Horyzontalne</vt:lpstr>
      <vt:lpstr>Kryteria Horyzontalne</vt:lpstr>
      <vt:lpstr>Prezentacja programu PowerPoint</vt:lpstr>
      <vt:lpstr>Prezentacja programu PowerPoint</vt:lpstr>
      <vt:lpstr>Kryteria Horyzontalne  art. 9 ust. 3 rozporządzenia nr 2021/1060  Państwa członkowskie i Komisja podejmują odpowiednie kroki w celu zapobiegania wszelkiej dyskryminacji ze względu na płeć, rasę lub pochodzenie etniczne, religię lub światopogląd, niepełnosprawność, wiek lub orientację seksualną podczas przygotowywania, wdrażania, monitorowania, sprawozdawczości i ewaluacji programów. W procesie przygotowywania i wdrażania programów należy w szczególności wziąć pod uwagę zapewnienie dostępności dla osób z niepełnosprawnościami.  Kryterium weryfikowane jest m.in. w oparciu o oświadczenie wnioskodawcy, zawarte we wniosku o dofinansowanie projektu, o braku obowiązywania na terenie jednostki samorządu terytorialnego dyskryminujących aktów prawa miejscowego oraz w oparciu o listę prowadzoną przez Rzecznika Praw Obywatelskich (RPO) obejmującą JST, które ustanowiły obowiązujące i uznane przez RPO za dyskryminujące akty prawa miejscowego (aktualną na dzień zakończenia naboru). W przypadku projektów partnerskich, gdzie partnerem jest JST lub podmiot kontrolowany lub zależny od JST, wnioskodawca oświadcza we wniosku o dofinansowanie, że dysponuje oświadczeniem każdego z partnerów, zgodnie z którym partner nie podjął jakichkolwiek działań dyskryminacyjnych, sprzecznych z zasadami określonymi w art. 9 ust. 3 rozporządzenia nr 2021/1060.  </vt:lpstr>
      <vt:lpstr>Prezentacja programu PowerPoint</vt:lpstr>
      <vt:lpstr>Prezentacja programu PowerPoint</vt:lpstr>
      <vt:lpstr>Kryteria Horyzontalne  A.4 Projekt jest zgodny ze standardem minimum realizacji zasady równości kobiet i mężczyzn  </vt:lpstr>
      <vt:lpstr>Prezentacja programu PowerPoint</vt:lpstr>
      <vt:lpstr>Prezentacja programu PowerPoint</vt:lpstr>
      <vt:lpstr>Artykuł 3 Zasady ogólne Niniejsza konwencja opiera się na następujących zasadach: (a) poszanowanie przyrodzonej godności, autonomii osoby, w tym swobody dokonywania wyborów, a także poszanowanie niezależności osoby, (b) niedyskryminacja, (c) pełny i skuteczny udział w społeczeństwie i integracja społeczna, (d)  poszanowanie odmienności i akceptacja osób niepełnosprawnych, będących częścią ludzkiej różnorodności oraz ludzkości, (e) równość szans, (f) dostępność, (g) równość mężczyzn i kobiet, (h) poszanowanie rozwijających się zdolności niepełnosprawnych dzieci oraz poszanowanie prawa dzieci niepełnosprawnych do zachowania tożsamości. </vt:lpstr>
      <vt:lpstr>Prezentacja programu PowerPoint</vt:lpstr>
      <vt:lpstr>A.Kryteria Horyzontalne   A.9 Partnerstwo projektowe  Weryfikacja kryterium z wymogami dla projektu partnerskiego wskazanymi w art. 39 ust. 1 w związku z ust. 13 Ustawy z dnia 28 kwietnia 2022 r. o zasadach realizacji zadań finansowanych ze środków europejskich w perspektywie finansowej 2021-2027 (Dz. U. poz. 1079) dalej: Ustawa wdrożeniowa, tj.: 1) czy partner wnosi do projektu zasoby: ludzkie, organizacyjne, techniczne lub finansowe oraz 2) czy partner realizuje zadanie/a merytoryczne w projekcie.  Powyższe wymogi muszą być spełnione łącznie. Udział partnerów w projekcie partnerskim nie może polegać wyłącznie na wniesieniu do jego realizacji ww. zasobów.    </vt:lpstr>
      <vt:lpstr>A.Kryteria Horyzontalne  A.10 Projekt jest zgodny z przepisami dotyczącymi pomocy de minimis  Jeżeli w projekcie występuje pomoc de minimis, w kryterium sprawdzamy czy jest ona zgodna z warunkami, wynikającymi z odpowiednich aktów prawnych określających zasady udzielania pomocy de minimis, wskazanymi w SZOP w wersji aktualnej na dzień rozpoczęcia postępowania.  Zastosowanie: - akt wykonawczy krajowy, tj. rozporządzenie Ministra Funduszy i Polityki Regionalnej z dnia 20 grudnia 2022 r. w sprawie udzielania pomocy de minimis oraz pomocy publicznej w ramach programów finansowanych z Europejskiego Funduszu Społecznego Plus (EFS+) na lata 2021-2027;  - akt wykonawczy unijny, tj. rozporządzenie Komisji (UE) nr 1407/2013 z dnia 18 grudnia 2013 r.w sprawie stosowania art. 107 i 108 Traktatu o funkcjonowaniu Unii Europejskiej do pomocy de minimis oraz  rozporządzenie Komisji (UE) nr 651/2014 z dnia 17 czerwca 2014 r. uznające niektóre rodzaje pomocy za zgodne z rynkiem wewnętrznym w zastosowaniu art. 107 i 108 Traktatu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B. Kryteria Merytoryczne  B.4 Budżet projektu c.d  IP opracowała Standard budżetu projektu. Dokument został zamieszczony w Dokumentach pomocniczych na stronie internetowej programu. Standard budżetu projektu  Dokument zawiera zasady przygotowywania budżetu projektu w oparciu o zapisy Wytycznych dotyczących kwalifikowalności wydatków na lata 2021-2027 (Wytyczne)    i stanowi uszczegółowienie zapisów Instrukcji wypełniania wniosku o dofinansowanie w zakresie budżetu projektu.   </vt:lpstr>
      <vt:lpstr>Prezentacja programu PowerPoint</vt:lpstr>
      <vt:lpstr>Prezentacja programu PowerPoint</vt:lpstr>
      <vt:lpstr>Prezentacja programu PowerPoint</vt:lpstr>
      <vt:lpstr>C. Kryteria Dostępu  C.5 Projekt jest skierowany do właściwej grupy docelowej  W kryterium sprawdzimy, czy projekt jest skierowany do osób fizycznych, które pracują lub zamieszkują na terenie województwa kujawsko-pomorskiego w rozumieniu przepisów Kodeksu Cywilnego, należących co najmniej do jednej z poniższych grup: 1. osób ubogich pracujących, 2. osób zatrudnionych na umowach krótkoterminowych i/lub pracujących w ramach umów cywilno-prawnych, 3. osób z niepełnosprawnościami, 4. osób odchodzących z rolnictwa.   Kryterium weryfikowane w oparciu o wniosek o dofinansowanie projektu.  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„Beneficjenci, którzy będą realizowali projekty w ramach niniejszego naboru będą mieli możliwość ubiegania się o dofinansowanie na rozszerzenie projektów o komponent współpracy ponadnarodowej, celem podniesienia jakości działań realizowanych w projekcie poprzez współpracę z partnerem z kraju będącego członkiem Unii Europejskiej. Wiąże się to z koniecznością udziału w odpowiednim naborze wniosków o dofinansowanie lub naborze grantobiorców ogłaszanym w ramach Działania 1.1 w ramach programu FERS 2021-2027. Szczegółowych informacji szukaj na stronie: https://www.rozwojspoleczny.gov.pl/ w zakładce Nabory wniosków oraz na stronie Instytucji Pośredniczącej cpe.gov.pl.” </vt:lpstr>
      <vt:lpstr>Zasada Konkurencyjności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Dziękujemy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2013-02-28T08:17:19Z</dcterms:created>
  <dcterms:modified xsi:type="dcterms:W3CDTF">2023-12-18T11:55:16Z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TC029010269991</vt:lpwstr>
  </property>
</Properties>
</file>